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3" r:id="rId3"/>
    <p:sldId id="269" r:id="rId4"/>
    <p:sldId id="264" r:id="rId5"/>
    <p:sldId id="302" r:id="rId6"/>
    <p:sldId id="337" r:id="rId7"/>
    <p:sldId id="266" r:id="rId8"/>
    <p:sldId id="312" r:id="rId9"/>
    <p:sldId id="314" r:id="rId10"/>
    <p:sldId id="315" r:id="rId11"/>
    <p:sldId id="318" r:id="rId12"/>
    <p:sldId id="316" r:id="rId13"/>
    <p:sldId id="317" r:id="rId14"/>
    <p:sldId id="319" r:id="rId15"/>
    <p:sldId id="320" r:id="rId16"/>
    <p:sldId id="321" r:id="rId17"/>
    <p:sldId id="322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298" r:id="rId32"/>
    <p:sldId id="297" r:id="rId33"/>
    <p:sldId id="296" r:id="rId34"/>
    <p:sldId id="299" r:id="rId35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k Armknecht" initials="FA" lastIdx="3" clrIdx="0">
    <p:extLst>
      <p:ext uri="{19B8F6BF-5375-455C-9EA6-DF929625EA0E}">
        <p15:presenceInfo xmlns:p15="http://schemas.microsoft.com/office/powerpoint/2012/main" userId="44c042589b5ebe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AF2B11"/>
    <a:srgbClr val="DA9896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5" autoAdjust="0"/>
    <p:restoredTop sz="89490" autoAdjust="0"/>
  </p:normalViewPr>
  <p:slideViewPr>
    <p:cSldViewPr snapToGrid="0">
      <p:cViewPr varScale="1">
        <p:scale>
          <a:sx n="94" d="100"/>
          <a:sy n="94" d="100"/>
        </p:scale>
        <p:origin x="2244" y="78"/>
      </p:cViewPr>
      <p:guideLst>
        <p:guide orient="horz" pos="2160"/>
        <p:guide pos="2880"/>
        <p:guide orient="horz" pos="228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2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k Armknecht" userId="44c042589b5ebed8" providerId="LiveId" clId="{BCAE7BA1-B31D-4FEE-8BB7-8308BBCD70CF}"/>
    <pc:docChg chg="undo redo custSel addSld delSld modSld modMainMaster">
      <pc:chgData name="Frederik Armknecht" userId="44c042589b5ebed8" providerId="LiveId" clId="{BCAE7BA1-B31D-4FEE-8BB7-8308BBCD70CF}" dt="2017-09-14T20:10:14.274" v="240" actId="6549"/>
      <pc:docMkLst>
        <pc:docMk/>
      </pc:docMkLst>
      <pc:sldChg chg="modSp">
        <pc:chgData name="Frederik Armknecht" userId="44c042589b5ebed8" providerId="LiveId" clId="{BCAE7BA1-B31D-4FEE-8BB7-8308BBCD70CF}" dt="2017-09-14T20:09:03.473" v="210" actId="20577"/>
        <pc:sldMkLst>
          <pc:docMk/>
          <pc:sldMk cId="1586376213" sldId="257"/>
        </pc:sldMkLst>
        <pc:spChg chg="mod">
          <ac:chgData name="Frederik Armknecht" userId="44c042589b5ebed8" providerId="LiveId" clId="{BCAE7BA1-B31D-4FEE-8BB7-8308BBCD70CF}" dt="2017-09-14T20:02:22.386" v="85" actId="14100"/>
          <ac:spMkLst>
            <pc:docMk/>
            <pc:sldMk cId="1586376213" sldId="257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9:03.473" v="210" actId="20577"/>
          <ac:spMkLst>
            <pc:docMk/>
            <pc:sldMk cId="1586376213" sldId="257"/>
            <ac:spMk id="3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2:24.256" v="86"/>
          <ac:spMkLst>
            <pc:docMk/>
            <pc:sldMk cId="1586376213" sldId="257"/>
            <ac:spMk id="5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10:14.274" v="240" actId="6549"/>
        <pc:sldMkLst>
          <pc:docMk/>
          <pc:sldMk cId="1807888340" sldId="258"/>
        </pc:sldMkLst>
        <pc:spChg chg="mod">
          <ac:chgData name="Frederik Armknecht" userId="44c042589b5ebed8" providerId="LiveId" clId="{BCAE7BA1-B31D-4FEE-8BB7-8308BBCD70CF}" dt="2017-09-14T20:06:28.921" v="179" actId="14100"/>
          <ac:spMkLst>
            <pc:docMk/>
            <pc:sldMk cId="1807888340" sldId="258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10:14.274" v="240" actId="6549"/>
          <ac:spMkLst>
            <pc:docMk/>
            <pc:sldMk cId="1807888340" sldId="258"/>
            <ac:spMk id="3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4:01.768" v="117"/>
          <ac:spMkLst>
            <pc:docMk/>
            <pc:sldMk cId="1807888340" sldId="258"/>
            <ac:spMk id="5" creationId="{00000000-0000-0000-0000-000000000000}"/>
          </ac:spMkLst>
        </pc:spChg>
      </pc:sldChg>
      <pc:sldChg chg="modSp del">
        <pc:chgData name="Frederik Armknecht" userId="44c042589b5ebed8" providerId="LiveId" clId="{BCAE7BA1-B31D-4FEE-8BB7-8308BBCD70CF}" dt="2017-09-14T20:06:36.499" v="180" actId="2696"/>
        <pc:sldMkLst>
          <pc:docMk/>
          <pc:sldMk cId="720946340" sldId="259"/>
        </pc:sldMkLst>
        <pc:spChg chg="mod">
          <ac:chgData name="Frederik Armknecht" userId="44c042589b5ebed8" providerId="LiveId" clId="{BCAE7BA1-B31D-4FEE-8BB7-8308BBCD70CF}" dt="2017-09-14T20:04:04.521" v="118"/>
          <ac:spMkLst>
            <pc:docMk/>
            <pc:sldMk cId="720946340" sldId="259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2:34.112" v="89"/>
        <pc:sldMkLst>
          <pc:docMk/>
          <pc:sldMk cId="76267669" sldId="261"/>
        </pc:sldMkLst>
        <pc:spChg chg="mod">
          <ac:chgData name="Frederik Armknecht" userId="44c042589b5ebed8" providerId="LiveId" clId="{BCAE7BA1-B31D-4FEE-8BB7-8308BBCD70CF}" dt="2017-09-14T20:02:34.112" v="89"/>
          <ac:spMkLst>
            <pc:docMk/>
            <pc:sldMk cId="76267669" sldId="261"/>
            <ac:spMk id="4" creationId="{00000000-0000-0000-0000-000000000000}"/>
          </ac:spMkLst>
        </pc:spChg>
      </pc:sldChg>
      <pc:sldChg chg="addSp modSp">
        <pc:chgData name="Frederik Armknecht" userId="44c042589b5ebed8" providerId="LiveId" clId="{BCAE7BA1-B31D-4FEE-8BB7-8308BBCD70CF}" dt="2017-09-14T20:02:30.814" v="88"/>
        <pc:sldMkLst>
          <pc:docMk/>
          <pc:sldMk cId="2288156035" sldId="262"/>
        </pc:sldMkLst>
        <pc:spChg chg="mod">
          <ac:chgData name="Frederik Armknecht" userId="44c042589b5ebed8" providerId="LiveId" clId="{BCAE7BA1-B31D-4FEE-8BB7-8308BBCD70CF}" dt="2017-09-14T20:02:30.814" v="88"/>
          <ac:spMkLst>
            <pc:docMk/>
            <pc:sldMk cId="2288156035" sldId="262"/>
            <ac:spMk id="4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19:48:51.695" v="12" actId="14100"/>
          <ac:spMkLst>
            <pc:docMk/>
            <pc:sldMk cId="2288156035" sldId="262"/>
            <ac:spMk id="7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19:48:22.112" v="7" actId="14100"/>
          <ac:spMkLst>
            <pc:docMk/>
            <pc:sldMk cId="2288156035" sldId="262"/>
            <ac:spMk id="8" creationId="{00000000-0000-0000-0000-000000000000}"/>
          </ac:spMkLst>
        </pc:spChg>
        <pc:picChg chg="add mod">
          <ac:chgData name="Frederik Armknecht" userId="44c042589b5ebed8" providerId="LiveId" clId="{BCAE7BA1-B31D-4FEE-8BB7-8308BBCD70CF}" dt="2017-09-14T19:48:24.911" v="8" actId="1076"/>
          <ac:picMkLst>
            <pc:docMk/>
            <pc:sldMk cId="2288156035" sldId="262"/>
            <ac:picMk id="9" creationId="{7CD7CD30-81CB-417D-8ADF-ED4C7C856D84}"/>
          </ac:picMkLst>
        </pc:picChg>
      </pc:sldChg>
      <pc:sldChg chg="modSp">
        <pc:chgData name="Frederik Armknecht" userId="44c042589b5ebed8" providerId="LiveId" clId="{BCAE7BA1-B31D-4FEE-8BB7-8308BBCD70CF}" dt="2017-09-14T20:02:39.007" v="91"/>
        <pc:sldMkLst>
          <pc:docMk/>
          <pc:sldMk cId="2918875058" sldId="263"/>
        </pc:sldMkLst>
        <pc:spChg chg="mod">
          <ac:chgData name="Frederik Armknecht" userId="44c042589b5ebed8" providerId="LiveId" clId="{BCAE7BA1-B31D-4FEE-8BB7-8308BBCD70CF}" dt="2017-09-14T19:49:51.775" v="14" actId="14100"/>
          <ac:spMkLst>
            <pc:docMk/>
            <pc:sldMk cId="2918875058" sldId="263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19:50:12.472" v="16" actId="20577"/>
          <ac:spMkLst>
            <pc:docMk/>
            <pc:sldMk cId="2918875058" sldId="263"/>
            <ac:spMk id="3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2:39.007" v="91"/>
          <ac:spMkLst>
            <pc:docMk/>
            <pc:sldMk cId="2918875058" sldId="263"/>
            <ac:spMk id="4" creationId="{00000000-0000-0000-0000-000000000000}"/>
          </ac:spMkLst>
        </pc:spChg>
      </pc:sldChg>
      <pc:sldChg chg="del">
        <pc:chgData name="Frederik Armknecht" userId="44c042589b5ebed8" providerId="LiveId" clId="{BCAE7BA1-B31D-4FEE-8BB7-8308BBCD70CF}" dt="2017-09-14T19:48:26.960" v="9" actId="2696"/>
        <pc:sldMkLst>
          <pc:docMk/>
          <pc:sldMk cId="4148735797" sldId="264"/>
        </pc:sldMkLst>
      </pc:sldChg>
      <pc:sldChg chg="modSp">
        <pc:chgData name="Frederik Armknecht" userId="44c042589b5ebed8" providerId="LiveId" clId="{BCAE7BA1-B31D-4FEE-8BB7-8308BBCD70CF}" dt="2017-09-14T20:02:51.063" v="94"/>
        <pc:sldMkLst>
          <pc:docMk/>
          <pc:sldMk cId="2864560112" sldId="265"/>
        </pc:sldMkLst>
        <pc:spChg chg="mod">
          <ac:chgData name="Frederik Armknecht" userId="44c042589b5ebed8" providerId="LiveId" clId="{BCAE7BA1-B31D-4FEE-8BB7-8308BBCD70CF}" dt="2017-09-14T20:02:51.063" v="94"/>
          <ac:spMkLst>
            <pc:docMk/>
            <pc:sldMk cId="2864560112" sldId="265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2:27.663" v="87"/>
        <pc:sldMkLst>
          <pc:docMk/>
          <pc:sldMk cId="319028048" sldId="266"/>
        </pc:sldMkLst>
        <pc:spChg chg="mod">
          <ac:chgData name="Frederik Armknecht" userId="44c042589b5ebed8" providerId="LiveId" clId="{BCAE7BA1-B31D-4FEE-8BB7-8308BBCD70CF}" dt="2017-09-14T19:49:00.719" v="13" actId="14100"/>
          <ac:spMkLst>
            <pc:docMk/>
            <pc:sldMk cId="319028048" sldId="266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2:27.663" v="87"/>
          <ac:spMkLst>
            <pc:docMk/>
            <pc:sldMk cId="319028048" sldId="266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2:36.640" v="90"/>
        <pc:sldMkLst>
          <pc:docMk/>
          <pc:sldMk cId="3556499244" sldId="267"/>
        </pc:sldMkLst>
        <pc:spChg chg="mod">
          <ac:chgData name="Frederik Armknecht" userId="44c042589b5ebed8" providerId="LiveId" clId="{BCAE7BA1-B31D-4FEE-8BB7-8308BBCD70CF}" dt="2017-09-14T19:51:29.389" v="20" actId="20577"/>
          <ac:spMkLst>
            <pc:docMk/>
            <pc:sldMk cId="3556499244" sldId="267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19:52:03.114" v="25" actId="20577"/>
          <ac:spMkLst>
            <pc:docMk/>
            <pc:sldMk cId="3556499244" sldId="267"/>
            <ac:spMk id="3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2:36.640" v="90"/>
          <ac:spMkLst>
            <pc:docMk/>
            <pc:sldMk cId="3556499244" sldId="267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5:50.825" v="156" actId="14100"/>
        <pc:sldMkLst>
          <pc:docMk/>
          <pc:sldMk cId="3537911348" sldId="270"/>
        </pc:sldMkLst>
        <pc:spChg chg="mod">
          <ac:chgData name="Frederik Armknecht" userId="44c042589b5ebed8" providerId="LiveId" clId="{BCAE7BA1-B31D-4FEE-8BB7-8308BBCD70CF}" dt="2017-09-14T20:03:30.367" v="109"/>
          <ac:spMkLst>
            <pc:docMk/>
            <pc:sldMk cId="3537911348" sldId="270"/>
            <ac:spMk id="4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5:50.825" v="156" actId="14100"/>
          <ac:spMkLst>
            <pc:docMk/>
            <pc:sldMk cId="3537911348" sldId="270"/>
            <ac:spMk id="7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5:56.705" v="157" actId="14100"/>
        <pc:sldMkLst>
          <pc:docMk/>
          <pc:sldMk cId="2729107480" sldId="272"/>
        </pc:sldMkLst>
        <pc:spChg chg="mod">
          <ac:chgData name="Frederik Armknecht" userId="44c042589b5ebed8" providerId="LiveId" clId="{BCAE7BA1-B31D-4FEE-8BB7-8308BBCD70CF}" dt="2017-09-14T20:05:56.705" v="157" actId="14100"/>
          <ac:spMkLst>
            <pc:docMk/>
            <pc:sldMk cId="2729107480" sldId="272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3:32.687" v="110"/>
          <ac:spMkLst>
            <pc:docMk/>
            <pc:sldMk cId="2729107480" sldId="272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2:57.784" v="96"/>
        <pc:sldMkLst>
          <pc:docMk/>
          <pc:sldMk cId="839456392" sldId="273"/>
        </pc:sldMkLst>
        <pc:spChg chg="mod">
          <ac:chgData name="Frederik Armknecht" userId="44c042589b5ebed8" providerId="LiveId" clId="{BCAE7BA1-B31D-4FEE-8BB7-8308BBCD70CF}" dt="2017-09-14T20:01:07.035" v="74" actId="14100"/>
          <ac:spMkLst>
            <pc:docMk/>
            <pc:sldMk cId="839456392" sldId="273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2:57.784" v="96"/>
          <ac:spMkLst>
            <pc:docMk/>
            <pc:sldMk cId="839456392" sldId="273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3:38.930" v="112"/>
        <pc:sldMkLst>
          <pc:docMk/>
          <pc:sldMk cId="2015893989" sldId="274"/>
        </pc:sldMkLst>
        <pc:spChg chg="mod">
          <ac:chgData name="Frederik Armknecht" userId="44c042589b5ebed8" providerId="LiveId" clId="{BCAE7BA1-B31D-4FEE-8BB7-8308BBCD70CF}" dt="2017-09-14T20:03:38.930" v="112"/>
          <ac:spMkLst>
            <pc:docMk/>
            <pc:sldMk cId="2015893989" sldId="274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3:56.609" v="116" actId="14100"/>
        <pc:sldMkLst>
          <pc:docMk/>
          <pc:sldMk cId="4096421909" sldId="275"/>
        </pc:sldMkLst>
        <pc:spChg chg="mod">
          <ac:chgData name="Frederik Armknecht" userId="44c042589b5ebed8" providerId="LiveId" clId="{BCAE7BA1-B31D-4FEE-8BB7-8308BBCD70CF}" dt="2017-09-14T20:03:42.671" v="113"/>
          <ac:spMkLst>
            <pc:docMk/>
            <pc:sldMk cId="4096421909" sldId="275"/>
            <ac:spMk id="4" creationId="{00000000-0000-0000-0000-000000000000}"/>
          </ac:spMkLst>
        </pc:spChg>
        <pc:picChg chg="mod">
          <ac:chgData name="Frederik Armknecht" userId="44c042589b5ebed8" providerId="LiveId" clId="{BCAE7BA1-B31D-4FEE-8BB7-8308BBCD70CF}" dt="2017-09-14T20:03:56.609" v="116" actId="14100"/>
          <ac:picMkLst>
            <pc:docMk/>
            <pc:sldMk cId="4096421909" sldId="275"/>
            <ac:picMk id="6146" creationId="{00000000-0000-0000-0000-000000000000}"/>
          </ac:picMkLst>
        </pc:picChg>
      </pc:sldChg>
      <pc:sldChg chg="modSp">
        <pc:chgData name="Frederik Armknecht" userId="44c042589b5ebed8" providerId="LiveId" clId="{BCAE7BA1-B31D-4FEE-8BB7-8308BBCD70CF}" dt="2017-09-14T20:02:45.391" v="92"/>
        <pc:sldMkLst>
          <pc:docMk/>
          <pc:sldMk cId="976077541" sldId="277"/>
        </pc:sldMkLst>
        <pc:spChg chg="mod">
          <ac:chgData name="Frederik Armknecht" userId="44c042589b5ebed8" providerId="LiveId" clId="{BCAE7BA1-B31D-4FEE-8BB7-8308BBCD70CF}" dt="2017-09-14T19:52:24.334" v="39" actId="14100"/>
          <ac:spMkLst>
            <pc:docMk/>
            <pc:sldMk cId="976077541" sldId="277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19:53:18.374" v="58" actId="6549"/>
          <ac:spMkLst>
            <pc:docMk/>
            <pc:sldMk cId="976077541" sldId="277"/>
            <ac:spMk id="3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2:45.391" v="92"/>
          <ac:spMkLst>
            <pc:docMk/>
            <pc:sldMk cId="976077541" sldId="277"/>
            <ac:spMk id="4" creationId="{00000000-0000-0000-0000-000000000000}"/>
          </ac:spMkLst>
        </pc:spChg>
      </pc:sldChg>
      <pc:sldChg chg="modSp del">
        <pc:chgData name="Frederik Armknecht" userId="44c042589b5ebed8" providerId="LiveId" clId="{BCAE7BA1-B31D-4FEE-8BB7-8308BBCD70CF}" dt="2017-09-14T20:09:10.548" v="212" actId="2696"/>
        <pc:sldMkLst>
          <pc:docMk/>
          <pc:sldMk cId="1170990499" sldId="278"/>
        </pc:sldMkLst>
        <pc:spChg chg="mod">
          <ac:chgData name="Frederik Armknecht" userId="44c042589b5ebed8" providerId="LiveId" clId="{BCAE7BA1-B31D-4FEE-8BB7-8308BBCD70CF}" dt="2017-09-14T20:02:48.335" v="93"/>
          <ac:spMkLst>
            <pc:docMk/>
            <pc:sldMk cId="1170990499" sldId="278"/>
            <ac:spMk id="4" creationId="{00000000-0000-0000-0000-000000000000}"/>
          </ac:spMkLst>
        </pc:spChg>
        <pc:picChg chg="mod">
          <ac:chgData name="Frederik Armknecht" userId="44c042589b5ebed8" providerId="LiveId" clId="{BCAE7BA1-B31D-4FEE-8BB7-8308BBCD70CF}" dt="2017-09-14T20:09:04.522" v="211" actId="1076"/>
          <ac:picMkLst>
            <pc:docMk/>
            <pc:sldMk cId="1170990499" sldId="278"/>
            <ac:picMk id="8194" creationId="{00000000-0000-0000-0000-000000000000}"/>
          </ac:picMkLst>
        </pc:picChg>
      </pc:sldChg>
      <pc:sldChg chg="modSp">
        <pc:chgData name="Frederik Armknecht" userId="44c042589b5ebed8" providerId="LiveId" clId="{BCAE7BA1-B31D-4FEE-8BB7-8308BBCD70CF}" dt="2017-09-14T20:09:29.982" v="231" actId="27636"/>
        <pc:sldMkLst>
          <pc:docMk/>
          <pc:sldMk cId="3407410470" sldId="279"/>
        </pc:sldMkLst>
        <pc:spChg chg="mod">
          <ac:chgData name="Frederik Armknecht" userId="44c042589b5ebed8" providerId="LiveId" clId="{BCAE7BA1-B31D-4FEE-8BB7-8308BBCD70CF}" dt="2017-09-14T19:53:41.484" v="60" actId="20577"/>
          <ac:spMkLst>
            <pc:docMk/>
            <pc:sldMk cId="3407410470" sldId="279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9:29.982" v="231" actId="27636"/>
          <ac:spMkLst>
            <pc:docMk/>
            <pc:sldMk cId="3407410470" sldId="279"/>
            <ac:spMk id="3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2:55.300" v="95"/>
          <ac:spMkLst>
            <pc:docMk/>
            <pc:sldMk cId="3407410470" sldId="279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4:24.750" v="124"/>
        <pc:sldMkLst>
          <pc:docMk/>
          <pc:sldMk cId="532430083" sldId="280"/>
        </pc:sldMkLst>
        <pc:spChg chg="mod">
          <ac:chgData name="Frederik Armknecht" userId="44c042589b5ebed8" providerId="LiveId" clId="{BCAE7BA1-B31D-4FEE-8BB7-8308BBCD70CF}" dt="2017-09-14T20:04:24.750" v="124"/>
          <ac:spMkLst>
            <pc:docMk/>
            <pc:sldMk cId="532430083" sldId="280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3:00.498" v="97"/>
          <ac:spMkLst>
            <pc:docMk/>
            <pc:sldMk cId="532430083" sldId="280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4:31.586" v="126" actId="14100"/>
        <pc:sldMkLst>
          <pc:docMk/>
          <pc:sldMk cId="4022811136" sldId="281"/>
        </pc:sldMkLst>
        <pc:spChg chg="mod">
          <ac:chgData name="Frederik Armknecht" userId="44c042589b5ebed8" providerId="LiveId" clId="{BCAE7BA1-B31D-4FEE-8BB7-8308BBCD70CF}" dt="2017-09-14T20:04:31.586" v="126" actId="14100"/>
          <ac:spMkLst>
            <pc:docMk/>
            <pc:sldMk cId="4022811136" sldId="281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3:02.959" v="98"/>
          <ac:spMkLst>
            <pc:docMk/>
            <pc:sldMk cId="4022811136" sldId="281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4:37.530" v="128" actId="14100"/>
        <pc:sldMkLst>
          <pc:docMk/>
          <pc:sldMk cId="4022811136" sldId="282"/>
        </pc:sldMkLst>
        <pc:spChg chg="mod">
          <ac:chgData name="Frederik Armknecht" userId="44c042589b5ebed8" providerId="LiveId" clId="{BCAE7BA1-B31D-4FEE-8BB7-8308BBCD70CF}" dt="2017-09-14T20:04:37.530" v="128" actId="14100"/>
          <ac:spMkLst>
            <pc:docMk/>
            <pc:sldMk cId="4022811136" sldId="282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3:05.743" v="99"/>
          <ac:spMkLst>
            <pc:docMk/>
            <pc:sldMk cId="4022811136" sldId="282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4:43.394" v="130" actId="14100"/>
        <pc:sldMkLst>
          <pc:docMk/>
          <pc:sldMk cId="4022811136" sldId="283"/>
        </pc:sldMkLst>
        <pc:spChg chg="mod">
          <ac:chgData name="Frederik Armknecht" userId="44c042589b5ebed8" providerId="LiveId" clId="{BCAE7BA1-B31D-4FEE-8BB7-8308BBCD70CF}" dt="2017-09-14T20:04:43.394" v="130" actId="14100"/>
          <ac:spMkLst>
            <pc:docMk/>
            <pc:sldMk cId="4022811136" sldId="283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3:08.463" v="100"/>
          <ac:spMkLst>
            <pc:docMk/>
            <pc:sldMk cId="4022811136" sldId="283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4:51.090" v="132" actId="14100"/>
        <pc:sldMkLst>
          <pc:docMk/>
          <pc:sldMk cId="717724688" sldId="285"/>
        </pc:sldMkLst>
        <pc:spChg chg="mod">
          <ac:chgData name="Frederik Armknecht" userId="44c042589b5ebed8" providerId="LiveId" clId="{BCAE7BA1-B31D-4FEE-8BB7-8308BBCD70CF}" dt="2017-09-14T20:04:51.090" v="132" actId="14100"/>
          <ac:spMkLst>
            <pc:docMk/>
            <pc:sldMk cId="717724688" sldId="285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3:11.656" v="101"/>
          <ac:spMkLst>
            <pc:docMk/>
            <pc:sldMk cId="717724688" sldId="285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5:02.865" v="143" actId="14100"/>
        <pc:sldMkLst>
          <pc:docMk/>
          <pc:sldMk cId="2170805032" sldId="287"/>
        </pc:sldMkLst>
        <pc:spChg chg="mod">
          <ac:chgData name="Frederik Armknecht" userId="44c042589b5ebed8" providerId="LiveId" clId="{BCAE7BA1-B31D-4FEE-8BB7-8308BBCD70CF}" dt="2017-09-14T20:05:02.865" v="143" actId="14100"/>
          <ac:spMkLst>
            <pc:docMk/>
            <pc:sldMk cId="2170805032" sldId="287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3:13.783" v="102"/>
          <ac:spMkLst>
            <pc:docMk/>
            <pc:sldMk cId="2170805032" sldId="287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5:43.346" v="155" actId="14100"/>
        <pc:sldMkLst>
          <pc:docMk/>
          <pc:sldMk cId="74026632" sldId="288"/>
        </pc:sldMkLst>
        <pc:spChg chg="mod">
          <ac:chgData name="Frederik Armknecht" userId="44c042589b5ebed8" providerId="LiveId" clId="{BCAE7BA1-B31D-4FEE-8BB7-8308BBCD70CF}" dt="2017-09-14T20:05:43.346" v="155" actId="14100"/>
          <ac:spMkLst>
            <pc:docMk/>
            <pc:sldMk cId="74026632" sldId="288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3:21.827" v="105"/>
          <ac:spMkLst>
            <pc:docMk/>
            <pc:sldMk cId="74026632" sldId="288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5:36.402" v="153" actId="14100"/>
        <pc:sldMkLst>
          <pc:docMk/>
          <pc:sldMk cId="74026632" sldId="289"/>
        </pc:sldMkLst>
        <pc:spChg chg="mod">
          <ac:chgData name="Frederik Armknecht" userId="44c042589b5ebed8" providerId="LiveId" clId="{BCAE7BA1-B31D-4FEE-8BB7-8308BBCD70CF}" dt="2017-09-14T20:05:36.402" v="153" actId="14100"/>
          <ac:spMkLst>
            <pc:docMk/>
            <pc:sldMk cId="74026632" sldId="289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3:19.503" v="104"/>
          <ac:spMkLst>
            <pc:docMk/>
            <pc:sldMk cId="74026632" sldId="289"/>
            <ac:spMk id="4" creationId="{00000000-0000-0000-0000-000000000000}"/>
          </ac:spMkLst>
        </pc:spChg>
        <pc:picChg chg="mod">
          <ac:chgData name="Frederik Armknecht" userId="44c042589b5ebed8" providerId="LiveId" clId="{BCAE7BA1-B31D-4FEE-8BB7-8308BBCD70CF}" dt="2017-09-14T20:05:26.167" v="149" actId="1076"/>
          <ac:picMkLst>
            <pc:docMk/>
            <pc:sldMk cId="74026632" sldId="289"/>
            <ac:picMk id="17412" creationId="{00000000-0000-0000-0000-000000000000}"/>
          </ac:picMkLst>
        </pc:picChg>
      </pc:sldChg>
      <pc:sldChg chg="modSp">
        <pc:chgData name="Frederik Armknecht" userId="44c042589b5ebed8" providerId="LiveId" clId="{BCAE7BA1-B31D-4FEE-8BB7-8308BBCD70CF}" dt="2017-09-14T20:05:29.247" v="151" actId="14100"/>
        <pc:sldMkLst>
          <pc:docMk/>
          <pc:sldMk cId="536611247" sldId="290"/>
        </pc:sldMkLst>
        <pc:spChg chg="mod">
          <ac:chgData name="Frederik Armknecht" userId="44c042589b5ebed8" providerId="LiveId" clId="{BCAE7BA1-B31D-4FEE-8BB7-8308BBCD70CF}" dt="2017-09-14T20:05:29.247" v="151" actId="14100"/>
          <ac:spMkLst>
            <pc:docMk/>
            <pc:sldMk cId="536611247" sldId="290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3:16.999" v="103"/>
          <ac:spMkLst>
            <pc:docMk/>
            <pc:sldMk cId="536611247" sldId="290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3:27.008" v="108" actId="20577"/>
        <pc:sldMkLst>
          <pc:docMk/>
          <pc:sldMk cId="1543458437" sldId="291"/>
        </pc:sldMkLst>
        <pc:spChg chg="mod">
          <ac:chgData name="Frederik Armknecht" userId="44c042589b5ebed8" providerId="LiveId" clId="{BCAE7BA1-B31D-4FEE-8BB7-8308BBCD70CF}" dt="2017-09-14T20:03:24.144" v="106"/>
          <ac:spMkLst>
            <pc:docMk/>
            <pc:sldMk cId="1543458437" sldId="291"/>
            <ac:spMk id="4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3:27.008" v="108" actId="20577"/>
          <ac:spMkLst>
            <pc:docMk/>
            <pc:sldMk cId="1543458437" sldId="291"/>
            <ac:spMk id="7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6:19.192" v="178" actId="20577"/>
        <pc:sldMkLst>
          <pc:docMk/>
          <pc:sldMk cId="3931913124" sldId="293"/>
        </pc:sldMkLst>
        <pc:spChg chg="mod">
          <ac:chgData name="Frederik Armknecht" userId="44c042589b5ebed8" providerId="LiveId" clId="{BCAE7BA1-B31D-4FEE-8BB7-8308BBCD70CF}" dt="2017-09-14T20:06:05.632" v="160" actId="20577"/>
          <ac:spMkLst>
            <pc:docMk/>
            <pc:sldMk cId="3931913124" sldId="293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6:19.192" v="178" actId="20577"/>
          <ac:spMkLst>
            <pc:docMk/>
            <pc:sldMk cId="3931913124" sldId="293"/>
            <ac:spMk id="3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3:35.880" v="111"/>
          <ac:spMkLst>
            <pc:docMk/>
            <pc:sldMk cId="3931913124" sldId="293"/>
            <ac:spMk id="4" creationId="{00000000-0000-0000-0000-000000000000}"/>
          </ac:spMkLst>
        </pc:spChg>
      </pc:sldChg>
      <pc:sldChg chg="modSp">
        <pc:chgData name="Frederik Armknecht" userId="44c042589b5ebed8" providerId="LiveId" clId="{BCAE7BA1-B31D-4FEE-8BB7-8308BBCD70CF}" dt="2017-09-14T20:04:12.697" v="120" actId="14100"/>
        <pc:sldMkLst>
          <pc:docMk/>
          <pc:sldMk cId="153238266" sldId="294"/>
        </pc:sldMkLst>
        <pc:spChg chg="mod">
          <ac:chgData name="Frederik Armknecht" userId="44c042589b5ebed8" providerId="LiveId" clId="{BCAE7BA1-B31D-4FEE-8BB7-8308BBCD70CF}" dt="2017-09-14T20:04:07.103" v="119"/>
          <ac:spMkLst>
            <pc:docMk/>
            <pc:sldMk cId="153238266" sldId="294"/>
            <ac:spMk id="4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20:04:12.697" v="120" actId="14100"/>
          <ac:spMkLst>
            <pc:docMk/>
            <pc:sldMk cId="153238266" sldId="294"/>
            <ac:spMk id="11" creationId="{00000000-0000-0000-0000-000000000000}"/>
          </ac:spMkLst>
        </pc:spChg>
      </pc:sldChg>
      <pc:sldChg chg="modSp add">
        <pc:chgData name="Frederik Armknecht" userId="44c042589b5ebed8" providerId="LiveId" clId="{BCAE7BA1-B31D-4FEE-8BB7-8308BBCD70CF}" dt="2017-09-14T20:07:10.415" v="191" actId="20577"/>
        <pc:sldMkLst>
          <pc:docMk/>
          <pc:sldMk cId="37113072" sldId="295"/>
        </pc:sldMkLst>
        <pc:spChg chg="mod">
          <ac:chgData name="Frederik Armknecht" userId="44c042589b5ebed8" providerId="LiveId" clId="{BCAE7BA1-B31D-4FEE-8BB7-8308BBCD70CF}" dt="2017-09-14T20:07:10.415" v="191" actId="20577"/>
          <ac:spMkLst>
            <pc:docMk/>
            <pc:sldMk cId="37113072" sldId="295"/>
            <ac:spMk id="7" creationId="{00000000-0000-0000-0000-000000000000}"/>
          </ac:spMkLst>
        </pc:spChg>
      </pc:sldChg>
      <pc:sldMasterChg chg="modSp modSldLayout">
        <pc:chgData name="Frederik Armknecht" userId="44c042589b5ebed8" providerId="LiveId" clId="{BCAE7BA1-B31D-4FEE-8BB7-8308BBCD70CF}" dt="2017-09-14T20:02:16.137" v="84"/>
        <pc:sldMasterMkLst>
          <pc:docMk/>
          <pc:sldMasterMk cId="2754265474" sldId="2147483940"/>
        </pc:sldMasterMkLst>
        <pc:spChg chg="mod">
          <ac:chgData name="Frederik Armknecht" userId="44c042589b5ebed8" providerId="LiveId" clId="{BCAE7BA1-B31D-4FEE-8BB7-8308BBCD70CF}" dt="2017-09-14T19:52:41.712" v="40" actId="14100"/>
          <ac:spMkLst>
            <pc:docMk/>
            <pc:sldMasterMk cId="2754265474" sldId="2147483940"/>
            <ac:spMk id="2" creationId="{00000000-0000-0000-0000-000000000000}"/>
          </ac:spMkLst>
        </pc:spChg>
        <pc:spChg chg="mod">
          <ac:chgData name="Frederik Armknecht" userId="44c042589b5ebed8" providerId="LiveId" clId="{BCAE7BA1-B31D-4FEE-8BB7-8308BBCD70CF}" dt="2017-09-14T19:53:03.191" v="56"/>
          <ac:spMkLst>
            <pc:docMk/>
            <pc:sldMasterMk cId="2754265474" sldId="2147483940"/>
            <ac:spMk id="4" creationId="{00000000-0000-0000-0000-000000000000}"/>
          </ac:spMkLst>
        </pc:spChg>
        <pc:sldLayoutChg chg="modSp">
          <pc:chgData name="Frederik Armknecht" userId="44c042589b5ebed8" providerId="LiveId" clId="{BCAE7BA1-B31D-4FEE-8BB7-8308BBCD70CF}" dt="2017-09-14T20:02:12.153" v="83"/>
          <pc:sldLayoutMkLst>
            <pc:docMk/>
            <pc:sldMasterMk cId="2754265474" sldId="2147483940"/>
            <pc:sldLayoutMk cId="1631836960" sldId="2147483941"/>
          </pc:sldLayoutMkLst>
          <pc:spChg chg="mod">
            <ac:chgData name="Frederik Armknecht" userId="44c042589b5ebed8" providerId="LiveId" clId="{BCAE7BA1-B31D-4FEE-8BB7-8308BBCD70CF}" dt="2017-09-14T20:02:12.153" v="83"/>
            <ac:spMkLst>
              <pc:docMk/>
              <pc:sldMasterMk cId="2754265474" sldId="2147483940"/>
              <pc:sldLayoutMk cId="1631836960" sldId="2147483941"/>
              <ac:spMk id="4" creationId="{00000000-0000-0000-0000-000000000000}"/>
            </ac:spMkLst>
          </pc:spChg>
        </pc:sldLayoutChg>
        <pc:sldLayoutChg chg="modSp">
          <pc:chgData name="Frederik Armknecht" userId="44c042589b5ebed8" providerId="LiveId" clId="{BCAE7BA1-B31D-4FEE-8BB7-8308BBCD70CF}" dt="2017-09-14T20:02:08.560" v="82"/>
          <pc:sldLayoutMkLst>
            <pc:docMk/>
            <pc:sldMasterMk cId="2754265474" sldId="2147483940"/>
            <pc:sldLayoutMk cId="1994758840" sldId="2147483942"/>
          </pc:sldLayoutMkLst>
          <pc:spChg chg="mod">
            <ac:chgData name="Frederik Armknecht" userId="44c042589b5ebed8" providerId="LiveId" clId="{BCAE7BA1-B31D-4FEE-8BB7-8308BBCD70CF}" dt="2017-09-14T20:02:08.560" v="82"/>
            <ac:spMkLst>
              <pc:docMk/>
              <pc:sldMasterMk cId="2754265474" sldId="2147483940"/>
              <pc:sldLayoutMk cId="1994758840" sldId="2147483942"/>
              <ac:spMk id="4" creationId="{00000000-0000-0000-0000-000000000000}"/>
            </ac:spMkLst>
          </pc:spChg>
        </pc:sldLayoutChg>
        <pc:sldLayoutChg chg="modSp">
          <pc:chgData name="Frederik Armknecht" userId="44c042589b5ebed8" providerId="LiveId" clId="{BCAE7BA1-B31D-4FEE-8BB7-8308BBCD70CF}" dt="2017-09-14T20:02:16.137" v="84"/>
          <pc:sldLayoutMkLst>
            <pc:docMk/>
            <pc:sldMasterMk cId="2754265474" sldId="2147483940"/>
            <pc:sldLayoutMk cId="3440268395" sldId="2147483944"/>
          </pc:sldLayoutMkLst>
          <pc:spChg chg="mod">
            <ac:chgData name="Frederik Armknecht" userId="44c042589b5ebed8" providerId="LiveId" clId="{BCAE7BA1-B31D-4FEE-8BB7-8308BBCD70CF}" dt="2017-09-14T20:02:16.137" v="84"/>
            <ac:spMkLst>
              <pc:docMk/>
              <pc:sldMasterMk cId="2754265474" sldId="2147483940"/>
              <pc:sldLayoutMk cId="3440268395" sldId="2147483944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00227D3-3071-473F-ACC9-4FEBE9ADB5D4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6A8B478-14B9-4946-9B8E-B0D125542AA7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4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321984F-333C-430C-94AF-00C3BE71D431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A8B1F87-A72D-4A98-9CD9-5EB5C4624AE8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B1F87-A72D-4A98-9CD9-5EB5C4624AE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7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B1F87-A72D-4A98-9CD9-5EB5C4624AE8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9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037527"/>
            <a:ext cx="9144000" cy="1650998"/>
          </a:xfrm>
          <a:noFill/>
        </p:spPr>
        <p:txBody>
          <a:bodyPr anchor="ctr">
            <a:normAutofit/>
          </a:bodyPr>
          <a:lstStyle>
            <a:lvl1pPr algn="ctr">
              <a:defRPr sz="4800" cap="small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0" y="2777067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578" indent="-228578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u="none" smtClean="0"/>
              <a:t> Subhadeep Banik, </a:t>
            </a:r>
            <a:r>
              <a:rPr lang="en-US" sz="1800" u="sng" smtClean="0"/>
              <a:t>Vasily Mikhalev</a:t>
            </a:r>
            <a:r>
              <a:rPr lang="en-US" sz="1800" u="none" smtClean="0"/>
              <a:t>, Frederik Armknecht, Takanori Isobe,</a:t>
            </a:r>
          </a:p>
          <a:p>
            <a:pPr algn="ctr"/>
            <a:r>
              <a:rPr lang="en-US" sz="1800" u="none" smtClean="0"/>
              <a:t> Willi Meier,</a:t>
            </a:r>
            <a:r>
              <a:rPr lang="en-US" sz="1800" u="none" baseline="0" smtClean="0"/>
              <a:t> </a:t>
            </a:r>
            <a:r>
              <a:rPr lang="en-US" sz="1800" u="none" smtClean="0"/>
              <a:t>Andrey Bogdanov, Yuhei Watanabe, Francesco Regazzoni</a:t>
            </a:r>
            <a:endParaRPr lang="en-GB" sz="1800" u="none" baseline="30000" dirty="0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20627" y="3639625"/>
            <a:ext cx="9144000" cy="3492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156" indent="0">
              <a:buFontTx/>
              <a:buNone/>
              <a:defRPr sz="1800"/>
            </a:lvl2pPr>
            <a:lvl3pPr marL="914308" indent="0">
              <a:buFontTx/>
              <a:buNone/>
              <a:defRPr sz="1800"/>
            </a:lvl3pPr>
            <a:lvl4pPr marL="1371462" indent="0">
              <a:buFontTx/>
              <a:buNone/>
              <a:defRPr sz="1800"/>
            </a:lvl4pPr>
            <a:lvl5pPr marL="1828617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Affiliation(s)</a:t>
            </a: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6311909"/>
            <a:ext cx="9144000" cy="54609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63183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628650" y="1689102"/>
            <a:ext cx="78867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11950" y="6407160"/>
            <a:ext cx="2057400" cy="365125"/>
          </a:xfrm>
        </p:spPr>
        <p:txBody>
          <a:bodyPr/>
          <a:lstStyle/>
          <a:p>
            <a:fld id="{968C3416-7E97-4296-810F-434004220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21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6" y="365135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2" y="365135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6543677" y="365135"/>
            <a:ext cx="0" cy="581183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11950" y="6407160"/>
            <a:ext cx="2057400" cy="365125"/>
          </a:xfrm>
        </p:spPr>
        <p:txBody>
          <a:bodyPr/>
          <a:lstStyle/>
          <a:p>
            <a:fld id="{968C3416-7E97-4296-810F-434004220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64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5300420" y="1978704"/>
            <a:ext cx="3843581" cy="4331605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 marL="457155" indent="0"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8652" y="696094"/>
            <a:ext cx="7886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lang="de-DE" sz="1800" cap="none" baseline="0" dirty="0">
              <a:latin typeface="+mj-lt"/>
            </a:endParaRPr>
          </a:p>
        </p:txBody>
      </p:sp>
      <p:cxnSp>
        <p:nvCxnSpPr>
          <p:cNvPr id="13" name="Gerade Verbindung 7"/>
          <p:cNvCxnSpPr/>
          <p:nvPr/>
        </p:nvCxnSpPr>
        <p:spPr>
          <a:xfrm>
            <a:off x="628650" y="1689102"/>
            <a:ext cx="78867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07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Insert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9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99851"/>
            <a:ext cx="7886700" cy="1325563"/>
          </a:xfrm>
        </p:spPr>
        <p:txBody>
          <a:bodyPr>
            <a:normAutofit/>
          </a:bodyPr>
          <a:lstStyle>
            <a:lvl1pPr>
              <a:defRPr sz="38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13700" y="6407160"/>
            <a:ext cx="755650" cy="365125"/>
          </a:xfrm>
        </p:spPr>
        <p:txBody>
          <a:bodyPr/>
          <a:lstStyle/>
          <a:p>
            <a:fld id="{968C3416-7E97-4296-810F-4340042206CD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628650" y="1689102"/>
            <a:ext cx="78867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75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7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11950" y="6407160"/>
            <a:ext cx="2057400" cy="365125"/>
          </a:xfrm>
        </p:spPr>
        <p:txBody>
          <a:bodyPr/>
          <a:lstStyle/>
          <a:p>
            <a:fld id="{968C3416-7E97-4296-810F-434004220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58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22999"/>
            <a:ext cx="7886700" cy="132556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>
            <a:off x="628650" y="1689102"/>
            <a:ext cx="78867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11950" y="6407160"/>
            <a:ext cx="2057400" cy="365125"/>
          </a:xfrm>
        </p:spPr>
        <p:txBody>
          <a:bodyPr/>
          <a:lstStyle/>
          <a:p>
            <a:fld id="{968C3416-7E97-4296-810F-434004220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26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11425"/>
            <a:ext cx="7886700" cy="132556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cxnSp>
        <p:nvCxnSpPr>
          <p:cNvPr id="10" name="Gerade Verbindung 7"/>
          <p:cNvCxnSpPr/>
          <p:nvPr/>
        </p:nvCxnSpPr>
        <p:spPr>
          <a:xfrm>
            <a:off x="628650" y="1689102"/>
            <a:ext cx="78867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11950" y="6407160"/>
            <a:ext cx="2057400" cy="365125"/>
          </a:xfrm>
        </p:spPr>
        <p:txBody>
          <a:bodyPr/>
          <a:lstStyle/>
          <a:p>
            <a:fld id="{968C3416-7E97-4296-810F-434004220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88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11425"/>
            <a:ext cx="7886700" cy="132556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6" name="Gerade Verbindung 7"/>
          <p:cNvCxnSpPr/>
          <p:nvPr/>
        </p:nvCxnSpPr>
        <p:spPr>
          <a:xfrm>
            <a:off x="628650" y="1689102"/>
            <a:ext cx="78867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11950" y="6407160"/>
            <a:ext cx="2057400" cy="365125"/>
          </a:xfrm>
        </p:spPr>
        <p:txBody>
          <a:bodyPr/>
          <a:lstStyle/>
          <a:p>
            <a:fld id="{968C3416-7E97-4296-810F-434004220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35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11950" y="6407160"/>
            <a:ext cx="2057400" cy="365125"/>
          </a:xfrm>
        </p:spPr>
        <p:txBody>
          <a:bodyPr/>
          <a:lstStyle/>
          <a:p>
            <a:fld id="{968C3416-7E97-4296-810F-434004220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33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3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628650" y="2057400"/>
            <a:ext cx="295036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11950" y="6407160"/>
            <a:ext cx="2057400" cy="365125"/>
          </a:xfrm>
        </p:spPr>
        <p:txBody>
          <a:bodyPr/>
          <a:lstStyle/>
          <a:p>
            <a:fld id="{968C3416-7E97-4296-810F-434004220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1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3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628650" y="2057400"/>
            <a:ext cx="295036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11950" y="6407160"/>
            <a:ext cx="2057400" cy="365125"/>
          </a:xfrm>
        </p:spPr>
        <p:txBody>
          <a:bodyPr/>
          <a:lstStyle/>
          <a:p>
            <a:fld id="{968C3416-7E97-4296-810F-434004220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9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311909"/>
            <a:ext cx="9144000" cy="54609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 sz="1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745200"/>
            <a:ext cx="7886700" cy="945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83500" y="6356360"/>
            <a:ext cx="83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968C3416-7E97-4296-810F-4340042206C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Datumsplatzhalter 3"/>
          <p:cNvSpPr txBox="1">
            <a:spLocks/>
          </p:cNvSpPr>
          <p:nvPr userDrawn="1"/>
        </p:nvSpPr>
        <p:spPr>
          <a:xfrm>
            <a:off x="304800" y="6410092"/>
            <a:ext cx="751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6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2019-03-28 | Fast</a:t>
            </a:r>
            <a:r>
              <a:rPr lang="de-DE" baseline="0" dirty="0" smtClean="0"/>
              <a:t> Software Encryption</a:t>
            </a:r>
            <a:r>
              <a:rPr lang="de-DE" dirty="0" smtClean="0"/>
              <a:t> 		</a:t>
            </a:r>
            <a:r>
              <a:rPr lang="en-US" dirty="0" smtClean="0"/>
              <a:t>Towards Low Energy Stream Ciphers | Vasily Mikhalev</a:t>
            </a:r>
            <a:r>
              <a:rPr lang="de-DE" dirty="0" smtClean="0"/>
              <a:t>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26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95" y="904426"/>
            <a:ext cx="8733100" cy="1650998"/>
          </a:xfrm>
        </p:spPr>
        <p:txBody>
          <a:bodyPr>
            <a:normAutofit/>
          </a:bodyPr>
          <a:lstStyle/>
          <a:p>
            <a:r>
              <a:rPr lang="en-US" dirty="0"/>
              <a:t>Towards Low Energy Stream Ciphers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5073074"/>
            <a:ext cx="91440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2019-03-28  Fast Software Encryption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Paris, France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67600" y="6419205"/>
            <a:ext cx="27432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968C3416-7E97-4296-810F-4340042206CD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6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 ciphers vs Block Ciphers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2650" y="2055821"/>
            <a:ext cx="7886700" cy="4351339"/>
          </a:xfrm>
        </p:spPr>
        <p:txBody>
          <a:bodyPr>
            <a:normAutofit/>
          </a:bodyPr>
          <a:lstStyle/>
          <a:p>
            <a:r>
              <a:rPr lang="en-US" dirty="0" smtClean="0"/>
              <a:t>Common believe: </a:t>
            </a:r>
            <a:endParaRPr lang="en-US" dirty="0" smtClean="0"/>
          </a:p>
          <a:p>
            <a:pPr marL="457156" lvl="1" indent="0">
              <a:buNone/>
            </a:pPr>
            <a:r>
              <a:rPr lang="en-US" dirty="0" smtClean="0"/>
              <a:t>“</a:t>
            </a:r>
            <a:r>
              <a:rPr lang="en-US" dirty="0"/>
              <a:t>Because of long initialization phase stream ciphers are less energy efficient than block ciphers unless huge amounts of data are to be encrypted”</a:t>
            </a:r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/>
              <a:t>this true?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Analyzed</a:t>
            </a:r>
            <a:r>
              <a:rPr lang="en-GB" dirty="0"/>
              <a:t> </a:t>
            </a:r>
            <a:r>
              <a:rPr lang="en-GB" dirty="0" smtClean="0"/>
              <a:t>ciphers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748562"/>
            <a:ext cx="4384784" cy="4658597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Stream ciphers</a:t>
            </a:r>
          </a:p>
          <a:p>
            <a:pPr lvl="1"/>
            <a:r>
              <a:rPr lang="en-GB" dirty="0"/>
              <a:t>Grain v1 and  Grain </a:t>
            </a:r>
            <a:r>
              <a:rPr lang="en-GB" dirty="0" smtClean="0"/>
              <a:t>128</a:t>
            </a:r>
          </a:p>
          <a:p>
            <a:pPr lvl="2"/>
            <a:r>
              <a:rPr lang="en-GB" dirty="0" smtClean="0"/>
              <a:t>e-stream hardware portfolio</a:t>
            </a:r>
          </a:p>
          <a:p>
            <a:pPr lvl="2"/>
            <a:r>
              <a:rPr lang="en-GB" dirty="0" smtClean="0"/>
              <a:t>shortest state </a:t>
            </a:r>
            <a:r>
              <a:rPr lang="en-GB" dirty="0" err="1" smtClean="0"/>
              <a:t>state</a:t>
            </a:r>
            <a:r>
              <a:rPr lang="en-GB" dirty="0" smtClean="0"/>
              <a:t> size with classical design approach</a:t>
            </a:r>
            <a:endParaRPr lang="en-GB" dirty="0"/>
          </a:p>
          <a:p>
            <a:pPr lvl="1"/>
            <a:r>
              <a:rPr lang="en-GB" dirty="0" err="1" smtClean="0"/>
              <a:t>Trivium</a:t>
            </a:r>
            <a:endParaRPr lang="en-GB" dirty="0"/>
          </a:p>
          <a:p>
            <a:pPr lvl="2"/>
            <a:r>
              <a:rPr lang="en-GB" dirty="0" smtClean="0"/>
              <a:t>e-stream </a:t>
            </a:r>
            <a:r>
              <a:rPr lang="en-GB" dirty="0"/>
              <a:t>hardware portfolio</a:t>
            </a:r>
            <a:endParaRPr lang="en-GB" dirty="0" smtClean="0"/>
          </a:p>
          <a:p>
            <a:pPr lvl="2"/>
            <a:r>
              <a:rPr lang="en-GB" dirty="0" smtClean="0"/>
              <a:t>large state size, but very simple update</a:t>
            </a:r>
            <a:endParaRPr lang="en-GB" dirty="0"/>
          </a:p>
          <a:p>
            <a:pPr lvl="1"/>
            <a:r>
              <a:rPr lang="en-GB" dirty="0" err="1" smtClean="0"/>
              <a:t>Kreyvium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Trivium</a:t>
            </a:r>
            <a:r>
              <a:rPr lang="en-GB" dirty="0" smtClean="0"/>
              <a:t> providing 128-bit security</a:t>
            </a:r>
          </a:p>
          <a:p>
            <a:pPr lvl="2"/>
            <a:r>
              <a:rPr lang="en-US" dirty="0"/>
              <a:t>two additional registers for key and IV rotation, and two additional </a:t>
            </a:r>
            <a:r>
              <a:rPr lang="en-US" dirty="0" err="1"/>
              <a:t>xor</a:t>
            </a:r>
            <a:r>
              <a:rPr lang="en-US" dirty="0"/>
              <a:t> gates</a:t>
            </a:r>
            <a:r>
              <a:rPr lang="en-US" dirty="0" smtClean="0"/>
              <a:t>,</a:t>
            </a:r>
            <a:endParaRPr lang="en-GB" dirty="0"/>
          </a:p>
          <a:p>
            <a:pPr lvl="1"/>
            <a:r>
              <a:rPr lang="en-GB" dirty="0" smtClean="0"/>
              <a:t>Plantlet </a:t>
            </a:r>
          </a:p>
          <a:p>
            <a:pPr lvl="2"/>
            <a:r>
              <a:rPr lang="en-GB" dirty="0"/>
              <a:t>k</a:t>
            </a:r>
            <a:r>
              <a:rPr lang="en-GB" dirty="0" smtClean="0"/>
              <a:t>eyed update</a:t>
            </a:r>
          </a:p>
          <a:p>
            <a:pPr lvl="2"/>
            <a:r>
              <a:rPr lang="en-GB" dirty="0"/>
              <a:t>s</a:t>
            </a:r>
            <a:r>
              <a:rPr lang="en-GB" dirty="0" smtClean="0"/>
              <a:t>horter </a:t>
            </a:r>
            <a:r>
              <a:rPr lang="en-GB" dirty="0" err="1" smtClean="0"/>
              <a:t>interrnal</a:t>
            </a:r>
            <a:r>
              <a:rPr lang="en-GB" dirty="0" smtClean="0"/>
              <a:t> state size</a:t>
            </a:r>
            <a:endParaRPr lang="en-GB" dirty="0"/>
          </a:p>
          <a:p>
            <a:pPr lvl="1"/>
            <a:r>
              <a:rPr lang="en-GB" dirty="0" smtClean="0"/>
              <a:t>Lizard</a:t>
            </a:r>
          </a:p>
          <a:p>
            <a:pPr lvl="2"/>
            <a:r>
              <a:rPr lang="en-GB" dirty="0" smtClean="0"/>
              <a:t>recent stream cipher designed for low-power</a:t>
            </a:r>
          </a:p>
          <a:p>
            <a:pPr lvl="2"/>
            <a:r>
              <a:rPr lang="en-GB" dirty="0" smtClean="0"/>
              <a:t>low state size + second key addition</a:t>
            </a:r>
          </a:p>
          <a:p>
            <a:pPr lvl="2"/>
            <a:r>
              <a:rPr lang="en-GB" dirty="0" smtClean="0"/>
              <a:t>complicated functions 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5165177" y="1825625"/>
            <a:ext cx="3886200" cy="435133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Block ciphers</a:t>
            </a:r>
          </a:p>
          <a:p>
            <a:pPr lvl="1"/>
            <a:r>
              <a:rPr lang="en-GB" dirty="0"/>
              <a:t>Present</a:t>
            </a:r>
          </a:p>
          <a:p>
            <a:pPr lvl="2"/>
            <a:r>
              <a:rPr lang="en-US" dirty="0"/>
              <a:t>a standard in ISO/IEC 29192-2 </a:t>
            </a:r>
          </a:p>
          <a:p>
            <a:pPr lvl="2"/>
            <a:r>
              <a:rPr lang="en-US" dirty="0" smtClean="0"/>
              <a:t>was </a:t>
            </a:r>
            <a:r>
              <a:rPr lang="en-US" dirty="0"/>
              <a:t>shown to be extremely energy efficient.</a:t>
            </a:r>
            <a:endParaRPr lang="en-GB" dirty="0"/>
          </a:p>
          <a:p>
            <a:pPr lvl="1"/>
            <a:r>
              <a:rPr lang="en-GB" dirty="0"/>
              <a:t>Midori 64</a:t>
            </a:r>
          </a:p>
          <a:p>
            <a:pPr lvl="2"/>
            <a:r>
              <a:rPr lang="en-US" dirty="0"/>
              <a:t>was designed specifically for low energy consumption</a:t>
            </a:r>
            <a:endParaRPr lang="en-GB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33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Best cipher configurations with respect to energy consumption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12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b="13513"/>
          <a:stretch/>
        </p:blipFill>
        <p:spPr>
          <a:xfrm>
            <a:off x="863599" y="2149710"/>
            <a:ext cx="7030573" cy="222925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77702" y="3187700"/>
            <a:ext cx="7159798" cy="190500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5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9"/>
          </a:xfrm>
        </p:spPr>
        <p:txBody>
          <a:bodyPr>
            <a:normAutofit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547730" y="4992414"/>
            <a:ext cx="7967619" cy="118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78" indent="-228578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smtClean="0"/>
              <a:t>Trivium (160x) is 9 times more energy efficient than the best Midori64 implementation when encrypting large amounts of data.</a:t>
            </a:r>
          </a:p>
          <a:p>
            <a:pPr fontAlgn="auto">
              <a:spcAft>
                <a:spcPts val="0"/>
              </a:spcAft>
            </a:pPr>
            <a:endParaRPr lang="en-US" sz="1600" smtClean="0"/>
          </a:p>
          <a:p>
            <a:pPr fontAlgn="auto">
              <a:spcAft>
                <a:spcPts val="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959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block ciphers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13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5182" y="1825625"/>
            <a:ext cx="3330167" cy="435133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Midori64 has the best energy efficiency if 1 block has to encrypted</a:t>
            </a:r>
          </a:p>
          <a:p>
            <a:r>
              <a:rPr lang="en-US" sz="1600" dirty="0" smtClean="0"/>
              <a:t>For 2 blocks of data (128 bits) Grain v1(20x) and Grain 128 (48x) have the lowest energy consumption</a:t>
            </a:r>
          </a:p>
          <a:p>
            <a:r>
              <a:rPr lang="en-US" sz="1600" dirty="0" smtClean="0"/>
              <a:t>After 6 blocks of data </a:t>
            </a:r>
            <a:r>
              <a:rPr lang="en-US" sz="1600" dirty="0" err="1" smtClean="0"/>
              <a:t>Trivium</a:t>
            </a:r>
            <a:r>
              <a:rPr lang="en-US" sz="1600" dirty="0"/>
              <a:t> </a:t>
            </a:r>
            <a:r>
              <a:rPr lang="en-US" sz="1600" dirty="0" smtClean="0"/>
              <a:t>performs best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547730" y="5869187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*1 block = 64 bits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3083064" y="5195087"/>
            <a:ext cx="207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endParaRPr lang="en-US" sz="12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30" y="2049096"/>
            <a:ext cx="4556533" cy="35814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200522" y="4495802"/>
            <a:ext cx="142875" cy="9233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36055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Impact </a:t>
            </a:r>
            <a:r>
              <a:rPr lang="en-US" dirty="0"/>
              <a:t>of Design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14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Unrolling 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err="1"/>
              <a:t>Unrolling</a:t>
            </a:r>
            <a:r>
              <a:rPr lang="de-DE" dirty="0"/>
              <a:t> </a:t>
            </a:r>
            <a:r>
              <a:rPr lang="de-DE" dirty="0" err="1" smtClean="0"/>
              <a:t>rounds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15</a:t>
            </a:fld>
            <a:endParaRPr lang="de-DE"/>
          </a:p>
        </p:txBody>
      </p:sp>
      <p:pic>
        <p:nvPicPr>
          <p:cNvPr id="10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385" y="1875554"/>
            <a:ext cx="6080216" cy="1985246"/>
          </a:xfrm>
          <a:prstGeom prst="rect">
            <a:avLst/>
          </a:prstGeom>
        </p:spPr>
      </p:pic>
      <p:sp>
        <p:nvSpPr>
          <p:cNvPr id="12" name="Inhaltsplatzhalter 27"/>
          <p:cNvSpPr txBox="1">
            <a:spLocks/>
          </p:cNvSpPr>
          <p:nvPr/>
        </p:nvSpPr>
        <p:spPr>
          <a:xfrm>
            <a:off x="654050" y="2336800"/>
            <a:ext cx="7969250" cy="3408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78" indent="-228578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mtClean="0"/>
          </a:p>
          <a:p>
            <a:pPr fontAlgn="auto">
              <a:spcAft>
                <a:spcPts val="0"/>
              </a:spcAft>
            </a:pPr>
            <a:endParaRPr lang="en-US" smtClean="0"/>
          </a:p>
          <a:p>
            <a:pPr fontAlgn="auto">
              <a:spcAft>
                <a:spcPts val="0"/>
              </a:spcAft>
            </a:pPr>
            <a:endParaRPr lang="en-US"/>
          </a:p>
          <a:p>
            <a:pPr fontAlgn="auto">
              <a:spcAft>
                <a:spcPts val="0"/>
              </a:spcAft>
            </a:pPr>
            <a:endParaRPr lang="en-US"/>
          </a:p>
          <a:p>
            <a:pPr fontAlgn="auto">
              <a:spcAft>
                <a:spcPts val="0"/>
              </a:spcAft>
            </a:pPr>
            <a:r>
              <a:rPr lang="en-US" smtClean="0"/>
              <a:t>Aim: increase throughput at </a:t>
            </a:r>
            <a:r>
              <a:rPr lang="en-US"/>
              <a:t>the cost of </a:t>
            </a:r>
            <a:r>
              <a:rPr lang="en-US" smtClean="0"/>
              <a:t>area </a:t>
            </a:r>
          </a:p>
          <a:p>
            <a:pPr fontAlgn="auto">
              <a:spcAft>
                <a:spcPts val="0"/>
              </a:spcAft>
            </a:pPr>
            <a:r>
              <a:rPr lang="en-US" smtClean="0"/>
              <a:t>Replace logic </a:t>
            </a:r>
            <a:r>
              <a:rPr lang="en-US"/>
              <a:t>designed for one </a:t>
            </a:r>
            <a:r>
              <a:rPr lang="en-US" smtClean="0"/>
              <a:t>round by the one which </a:t>
            </a:r>
            <a:r>
              <a:rPr lang="en-US"/>
              <a:t>implements several </a:t>
            </a:r>
            <a:r>
              <a:rPr lang="en-US" smtClean="0"/>
              <a:t>rounds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8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err="1"/>
              <a:t>Unrolling</a:t>
            </a:r>
            <a:r>
              <a:rPr lang="de-DE" dirty="0"/>
              <a:t> </a:t>
            </a:r>
            <a:r>
              <a:rPr lang="de-DE" dirty="0" err="1" smtClean="0"/>
              <a:t>rounds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Grain v.1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16</a:t>
            </a:fld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4" y="2350835"/>
            <a:ext cx="3615528" cy="204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59" y="2133579"/>
            <a:ext cx="3500930" cy="262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968704" y="4668368"/>
            <a:ext cx="248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bit/clock-cycle version</a:t>
            </a:r>
            <a:endParaRPr lang="en-GB" dirty="0"/>
          </a:p>
        </p:txBody>
      </p:sp>
      <p:sp>
        <p:nvSpPr>
          <p:cNvPr id="13" name="TextBox 6"/>
          <p:cNvSpPr txBox="1"/>
          <p:nvPr/>
        </p:nvSpPr>
        <p:spPr>
          <a:xfrm>
            <a:off x="5091387" y="4758803"/>
            <a:ext cx="282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bit/clock-cycle version</a:t>
            </a:r>
            <a:endParaRPr lang="en-GB" dirty="0"/>
          </a:p>
        </p:txBody>
      </p:sp>
      <p:sp>
        <p:nvSpPr>
          <p:cNvPr id="14" name="Inhaltsplatzhalter 5"/>
          <p:cNvSpPr txBox="1">
            <a:spLocks/>
          </p:cNvSpPr>
          <p:nvPr/>
        </p:nvSpPr>
        <p:spPr>
          <a:xfrm>
            <a:off x="628650" y="2359025"/>
            <a:ext cx="862965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78" indent="-228578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/>
              <a:t>No copies of registers are </a:t>
            </a:r>
            <a:r>
              <a:rPr lang="en-US" dirty="0" smtClean="0"/>
              <a:t>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Unrolling</a:t>
            </a:r>
            <a:r>
              <a:rPr lang="de-DE" dirty="0"/>
              <a:t> </a:t>
            </a:r>
            <a:r>
              <a:rPr lang="de-DE" dirty="0" err="1" smtClean="0"/>
              <a:t>rounds</a:t>
            </a:r>
            <a:r>
              <a:rPr lang="de-DE" dirty="0" smtClean="0"/>
              <a:t> (3)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9"/>
          </a:xfrm>
        </p:spPr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de-DE" dirty="0" smtClean="0"/>
              <a:t>modern </a:t>
            </a:r>
            <a:r>
              <a:rPr lang="de-DE" dirty="0" err="1"/>
              <a:t>stream</a:t>
            </a:r>
            <a:r>
              <a:rPr lang="de-DE" dirty="0"/>
              <a:t> </a:t>
            </a:r>
            <a:r>
              <a:rPr lang="de-DE" dirty="0" err="1"/>
              <a:t>ciphers</a:t>
            </a:r>
            <a:r>
              <a:rPr lang="de-DE" dirty="0"/>
              <a:t> </a:t>
            </a:r>
            <a:r>
              <a:rPr lang="en-US" dirty="0"/>
              <a:t>were designed to allow easy </a:t>
            </a:r>
            <a:r>
              <a:rPr lang="en-US" dirty="0" smtClean="0"/>
              <a:t>unrolling</a:t>
            </a:r>
          </a:p>
          <a:p>
            <a:r>
              <a:rPr lang="en-US" dirty="0" smtClean="0"/>
              <a:t>E.g. last </a:t>
            </a:r>
            <a:r>
              <a:rPr lang="en-US" dirty="0"/>
              <a:t>16 </a:t>
            </a:r>
            <a:r>
              <a:rPr lang="en-US" dirty="0" smtClean="0"/>
              <a:t>bits in </a:t>
            </a:r>
            <a:r>
              <a:rPr lang="en-US" dirty="0"/>
              <a:t>both </a:t>
            </a:r>
            <a:r>
              <a:rPr lang="en-US" dirty="0" smtClean="0"/>
              <a:t>registers of Grain v1 </a:t>
            </a:r>
            <a:r>
              <a:rPr lang="en-US" dirty="0"/>
              <a:t>are used neither in the </a:t>
            </a:r>
            <a:r>
              <a:rPr lang="en-US" dirty="0" smtClean="0"/>
              <a:t>update </a:t>
            </a:r>
            <a:r>
              <a:rPr lang="en-US" dirty="0"/>
              <a:t>nor </a:t>
            </a:r>
            <a:r>
              <a:rPr lang="en-US" dirty="0" smtClean="0"/>
              <a:t>in the </a:t>
            </a:r>
            <a:r>
              <a:rPr lang="en-US" dirty="0"/>
              <a:t>output </a:t>
            </a:r>
            <a:r>
              <a:rPr lang="en-US" dirty="0" smtClean="0"/>
              <a:t>function</a:t>
            </a:r>
          </a:p>
          <a:p>
            <a:r>
              <a:rPr lang="en-US" dirty="0"/>
              <a:t>This implies that a 16x unrolling of Grain v1 is straightforward </a:t>
            </a:r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requires 16 additional copies of the round and update functions to be added to </a:t>
            </a:r>
            <a:r>
              <a:rPr lang="en-US" dirty="0" smtClean="0"/>
              <a:t>the circuit</a:t>
            </a:r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13700" y="6407160"/>
            <a:ext cx="755650" cy="365125"/>
          </a:xfrm>
        </p:spPr>
        <p:txBody>
          <a:bodyPr/>
          <a:lstStyle/>
          <a:p>
            <a:fld id="{968C3416-7E97-4296-810F-4340042206CD}" type="slidenum">
              <a:rPr lang="de-DE" smtClean="0"/>
              <a:t>17</a:t>
            </a:fld>
            <a:r>
              <a:rPr lang="de-DE" dirty="0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8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err="1"/>
              <a:t>Unrolling</a:t>
            </a:r>
            <a:r>
              <a:rPr lang="de-DE" dirty="0"/>
              <a:t> </a:t>
            </a:r>
            <a:r>
              <a:rPr lang="de-DE" dirty="0" err="1" smtClean="0"/>
              <a:t>rounds</a:t>
            </a:r>
            <a:r>
              <a:rPr lang="de-DE" dirty="0" smtClean="0"/>
              <a:t>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Grain v.1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18</a:t>
            </a:fld>
            <a:endParaRPr lang="de-DE"/>
          </a:p>
        </p:txBody>
      </p:sp>
      <p:sp>
        <p:nvSpPr>
          <p:cNvPr id="12" name="TextBox 2"/>
          <p:cNvSpPr txBox="1"/>
          <p:nvPr/>
        </p:nvSpPr>
        <p:spPr>
          <a:xfrm>
            <a:off x="4311509" y="4340525"/>
            <a:ext cx="393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16 bits/clock-cycle </a:t>
            </a:r>
            <a:r>
              <a:rPr lang="en-GB" dirty="0" smtClean="0"/>
              <a:t>version</a:t>
            </a:r>
            <a:endParaRPr lang="en-GB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104" y="1886301"/>
            <a:ext cx="4837901" cy="2354013"/>
          </a:xfrm>
          <a:prstGeom prst="rect">
            <a:avLst/>
          </a:prstGeom>
        </p:spPr>
      </p:pic>
      <p:sp>
        <p:nvSpPr>
          <p:cNvPr id="17" name="Inhaltsplatzhalter 5"/>
          <p:cNvSpPr txBox="1">
            <a:spLocks/>
          </p:cNvSpPr>
          <p:nvPr/>
        </p:nvSpPr>
        <p:spPr>
          <a:xfrm>
            <a:off x="605790" y="4773463"/>
            <a:ext cx="8629650" cy="3916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78" indent="-228578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Further unrolling is possible but </a:t>
            </a:r>
            <a:r>
              <a:rPr lang="en-US" dirty="0"/>
              <a:t>requires more complicated algebraic structure of update </a:t>
            </a:r>
            <a:r>
              <a:rPr lang="en-US" dirty="0" smtClean="0"/>
              <a:t>functions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simply adding </a:t>
            </a:r>
            <a:r>
              <a:rPr lang="en-US" dirty="0"/>
              <a:t>more copies of round functions will no longer lead to correct functionality.</a:t>
            </a: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Unrolling</a:t>
            </a:r>
            <a:r>
              <a:rPr lang="de-DE" dirty="0"/>
              <a:t> </a:t>
            </a:r>
            <a:r>
              <a:rPr lang="de-DE" dirty="0" err="1" smtClean="0"/>
              <a:t>rounds</a:t>
            </a:r>
            <a:r>
              <a:rPr lang="de-DE" dirty="0" smtClean="0"/>
              <a:t> </a:t>
            </a:r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9"/>
          </a:xfrm>
        </p:spPr>
        <p:txBody>
          <a:bodyPr>
            <a:normAutofit/>
          </a:bodyPr>
          <a:lstStyle/>
          <a:p>
            <a:r>
              <a:rPr lang="en-US" smtClean="0"/>
              <a:t>At some point the </a:t>
            </a:r>
            <a:r>
              <a:rPr lang="en-US"/>
              <a:t>power consumed in the </a:t>
            </a:r>
            <a:r>
              <a:rPr lang="en-US" smtClean="0"/>
              <a:t>logic </a:t>
            </a:r>
            <a:r>
              <a:rPr lang="en-US"/>
              <a:t>functions increases </a:t>
            </a:r>
            <a:r>
              <a:rPr lang="en-US" smtClean="0"/>
              <a:t>sharply</a:t>
            </a:r>
          </a:p>
          <a:p>
            <a:r>
              <a:rPr lang="en-US" smtClean="0"/>
              <a:t>Beyond </a:t>
            </a:r>
            <a:r>
              <a:rPr lang="en-US"/>
              <a:t>a certain degree of unrolling, increasing the unrolling results into </a:t>
            </a:r>
            <a:r>
              <a:rPr lang="en-US" smtClean="0"/>
              <a:t>an </a:t>
            </a:r>
            <a:r>
              <a:rPr lang="en-US"/>
              <a:t>increase of energy consumption</a:t>
            </a:r>
          </a:p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13700" y="6407160"/>
            <a:ext cx="755650" cy="365125"/>
          </a:xfrm>
        </p:spPr>
        <p:txBody>
          <a:bodyPr/>
          <a:lstStyle/>
          <a:p>
            <a:fld id="{968C3416-7E97-4296-810F-4340042206CD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25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2800" dirty="0" smtClean="0"/>
              <a:t>Introduction</a:t>
            </a:r>
          </a:p>
          <a:p>
            <a:pPr fontAlgn="auto">
              <a:spcAft>
                <a:spcPts val="0"/>
              </a:spcAft>
            </a:pPr>
            <a:endParaRPr lang="en-US" sz="2800" dirty="0"/>
          </a:p>
          <a:p>
            <a:pPr fontAlgn="auto">
              <a:spcAft>
                <a:spcPts val="0"/>
              </a:spcAft>
            </a:pPr>
            <a:r>
              <a:rPr lang="en-US" sz="2800" dirty="0"/>
              <a:t>Comparison of </a:t>
            </a:r>
            <a:r>
              <a:rPr lang="en-US" sz="2800" dirty="0" smtClean="0"/>
              <a:t>Stream Ciphers </a:t>
            </a:r>
            <a:r>
              <a:rPr lang="en-US" sz="2800" dirty="0"/>
              <a:t>with </a:t>
            </a:r>
            <a:r>
              <a:rPr lang="en-US" sz="2800" dirty="0" smtClean="0"/>
              <a:t>Block Ciphers</a:t>
            </a:r>
          </a:p>
          <a:p>
            <a:pPr fontAlgn="auto">
              <a:spcAft>
                <a:spcPts val="0"/>
              </a:spcAft>
            </a:pPr>
            <a:endParaRPr lang="en-US" sz="2800" dirty="0"/>
          </a:p>
          <a:p>
            <a:pPr fontAlgn="auto">
              <a:spcAft>
                <a:spcPts val="0"/>
              </a:spcAft>
            </a:pPr>
            <a:r>
              <a:rPr lang="en-US" sz="2800" dirty="0"/>
              <a:t>Energy-Impact of </a:t>
            </a:r>
            <a:r>
              <a:rPr lang="en-US" sz="2800" dirty="0" smtClean="0"/>
              <a:t>Stream Ciphers Design </a:t>
            </a:r>
            <a:r>
              <a:rPr lang="en-US" sz="2800" dirty="0"/>
              <a:t>Components</a:t>
            </a:r>
          </a:p>
          <a:p>
            <a:pPr marL="0" indent="0">
              <a:buNone/>
            </a:pPr>
            <a:endParaRPr lang="en-US" sz="2800" dirty="0"/>
          </a:p>
          <a:p>
            <a:pPr fontAlgn="auto">
              <a:spcAft>
                <a:spcPts val="0"/>
              </a:spcAft>
            </a:pPr>
            <a:r>
              <a:rPr lang="en-US" sz="2800" dirty="0" smtClean="0"/>
              <a:t>Conclusion</a:t>
            </a:r>
            <a:endParaRPr lang="en-GB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2</a:t>
            </a:fld>
            <a:endParaRPr lang="de-D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1050" y="861317"/>
            <a:ext cx="7886700" cy="101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8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idx="1"/>
          </p:nvPr>
        </p:nvSpPr>
        <p:spPr>
          <a:xfrm>
            <a:off x="628650" y="5858784"/>
            <a:ext cx="8401050" cy="410447"/>
          </a:xfrm>
        </p:spPr>
        <p:txBody>
          <a:bodyPr>
            <a:normAutofit fontScale="92500" lnSpcReduction="10000"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US" sz="2400" b="1" dirty="0" smtClean="0"/>
              <a:t>Reason</a:t>
            </a:r>
            <a:r>
              <a:rPr lang="en-US" sz="2400" dirty="0" smtClean="0"/>
              <a:t>: </a:t>
            </a:r>
            <a:r>
              <a:rPr lang="en-US" sz="2400" dirty="0" err="1" smtClean="0"/>
              <a:t>Trivium</a:t>
            </a:r>
            <a:r>
              <a:rPr lang="en-US" sz="2400" dirty="0" smtClean="0"/>
              <a:t> </a:t>
            </a:r>
            <a:r>
              <a:rPr lang="en-US" sz="2400" dirty="0"/>
              <a:t>uses extremely simple round update </a:t>
            </a:r>
            <a:r>
              <a:rPr lang="en-US" sz="2400" dirty="0" smtClean="0"/>
              <a:t>functions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Parabolic </a:t>
            </a:r>
            <a:r>
              <a:rPr lang="en-US" dirty="0" smtClean="0"/>
              <a:t>behavior </a:t>
            </a:r>
            <a:r>
              <a:rPr lang="en-US" dirty="0"/>
              <a:t>with unrolling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20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316038" y="1880004"/>
            <a:ext cx="6075362" cy="3707996"/>
            <a:chOff x="1290638" y="1880004"/>
            <a:chExt cx="6227762" cy="391119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4775" y="1880004"/>
              <a:ext cx="6143625" cy="1931583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0638" y="3797299"/>
              <a:ext cx="6143602" cy="1993901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/>
        </p:nvSpPr>
        <p:spPr>
          <a:xfrm>
            <a:off x="5121548" y="5500767"/>
            <a:ext cx="226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 = </a:t>
            </a:r>
            <a:r>
              <a:rPr lang="de-DE" dirty="0" err="1" smtClean="0"/>
              <a:t>degree</a:t>
            </a:r>
            <a:r>
              <a:rPr lang="de-DE" dirty="0" smtClean="0"/>
              <a:t> of </a:t>
            </a:r>
            <a:r>
              <a:rPr lang="de-DE" dirty="0" err="1" smtClean="0"/>
              <a:t>unrolling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306340" y="2593975"/>
            <a:ext cx="6054898" cy="20573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1301577" y="4818062"/>
            <a:ext cx="6054898" cy="20573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consumption shares of Grain </a:t>
            </a:r>
            <a:r>
              <a:rPr lang="en-US" smtClean="0"/>
              <a:t>v1 for different degrees of unrolling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47370" y="5130799"/>
            <a:ext cx="8373110" cy="4351339"/>
          </a:xfrm>
        </p:spPr>
        <p:txBody>
          <a:bodyPr>
            <a:normAutofit/>
          </a:bodyPr>
          <a:lstStyle/>
          <a:p>
            <a:r>
              <a:rPr lang="en-US" dirty="0" smtClean="0"/>
              <a:t>With the increase of degrees of unrolling the most </a:t>
            </a:r>
            <a:r>
              <a:rPr lang="en-US" dirty="0"/>
              <a:t>power hungry element </a:t>
            </a:r>
            <a:r>
              <a:rPr lang="en-US" dirty="0" smtClean="0"/>
              <a:t>becomes </a:t>
            </a:r>
            <a:r>
              <a:rPr lang="en-US" dirty="0"/>
              <a:t>the round function.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21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1890712"/>
            <a:ext cx="66389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550" y="399851"/>
            <a:ext cx="8324850" cy="1325563"/>
          </a:xfrm>
        </p:spPr>
        <p:txBody>
          <a:bodyPr/>
          <a:lstStyle/>
          <a:p>
            <a:r>
              <a:rPr lang="en-US"/>
              <a:t>Power consumption shares of </a:t>
            </a:r>
            <a:r>
              <a:rPr lang="en-US" smtClean="0"/>
              <a:t>Trivium</a:t>
            </a:r>
            <a:br>
              <a:rPr lang="en-US" smtClean="0"/>
            </a:br>
            <a:r>
              <a:rPr lang="en-US"/>
              <a:t>for different levels of unrolling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22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3350"/>
          <a:stretch/>
        </p:blipFill>
        <p:spPr>
          <a:xfrm>
            <a:off x="1154113" y="1865313"/>
            <a:ext cx="6694487" cy="2778126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809625" y="4927235"/>
            <a:ext cx="7886700" cy="127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78" indent="-228578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Lessons learned:</a:t>
            </a:r>
            <a:r>
              <a:rPr lang="en-US" dirty="0" smtClean="0"/>
              <a:t>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Use simple update function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State size not so relevant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Impact </a:t>
            </a:r>
            <a:r>
              <a:rPr lang="en-US" dirty="0"/>
              <a:t>of Design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23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mtClean="0"/>
              <a:t>Architecture: </a:t>
            </a:r>
            <a:br>
              <a:rPr lang="de-DE" smtClean="0"/>
            </a:br>
            <a:r>
              <a:rPr lang="en-US" smtClean="0"/>
              <a:t>Scan flip-flops </a:t>
            </a:r>
            <a:r>
              <a:rPr lang="en-US"/>
              <a:t>vs </a:t>
            </a:r>
            <a:r>
              <a:rPr lang="en-US" smtClean="0"/>
              <a:t>regular ones  (1)</a:t>
            </a:r>
            <a:endParaRPr lang="de-DE"/>
          </a:p>
        </p:txBody>
      </p:sp>
      <p:sp>
        <p:nvSpPr>
          <p:cNvPr id="28" name="Inhaltsplatzhalter 27"/>
          <p:cNvSpPr>
            <a:spLocks noGrp="1"/>
          </p:cNvSpPr>
          <p:nvPr>
            <p:ph idx="1"/>
          </p:nvPr>
        </p:nvSpPr>
        <p:spPr>
          <a:xfrm>
            <a:off x="628650" y="1825625"/>
            <a:ext cx="5289550" cy="4351339"/>
          </a:xfrm>
        </p:spPr>
        <p:txBody>
          <a:bodyPr/>
          <a:lstStyle/>
          <a:p>
            <a:r>
              <a:rPr lang="en-US" smtClean="0"/>
              <a:t>At first register is initialized by  combination of the key and IV </a:t>
            </a:r>
          </a:p>
          <a:p>
            <a:r>
              <a:rPr lang="en-US" smtClean="0"/>
              <a:t>After that it is fed by the output of round function. </a:t>
            </a:r>
          </a:p>
          <a:p>
            <a:r>
              <a:rPr lang="en-US" smtClean="0"/>
              <a:t>For selection multiplexers are usually placed before flip-flops</a:t>
            </a:r>
          </a:p>
          <a:p>
            <a:r>
              <a:rPr lang="en-US" smtClean="0"/>
              <a:t>The combination of flip-flop and multiplexer can be replaced with a scan flip-flop</a:t>
            </a:r>
            <a:endParaRPr lang="de-DE" smtClea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24</a:t>
            </a:fld>
            <a:endParaRPr lang="de-DE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08360" y="2667854"/>
            <a:ext cx="3509377" cy="213089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677089" y="2723464"/>
            <a:ext cx="1094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Multiplexers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7059722" y="3954731"/>
            <a:ext cx="85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Flip-flops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801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mtClean="0"/>
              <a:t>Architecture: </a:t>
            </a:r>
            <a:br>
              <a:rPr lang="de-DE" smtClean="0"/>
            </a:br>
            <a:r>
              <a:rPr lang="en-US"/>
              <a:t>Scan flip-flops vs regular </a:t>
            </a:r>
            <a:r>
              <a:rPr lang="en-US" smtClean="0"/>
              <a:t>ones (2)</a:t>
            </a:r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319" y="1777448"/>
            <a:ext cx="6615206" cy="31115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25</a:t>
            </a:fld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628650" y="20669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78" indent="-228578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b="1" dirty="0" smtClean="0"/>
              <a:t>Lesson learned:</a:t>
            </a:r>
            <a:r>
              <a:rPr lang="en-US" dirty="0" smtClean="0"/>
              <a:t> Use scan flip-flops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082502" y="2437848"/>
            <a:ext cx="6499398" cy="19049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1082502" y="2869648"/>
            <a:ext cx="6499398" cy="19049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1069802" y="3288748"/>
            <a:ext cx="6499398" cy="19049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1069802" y="3707848"/>
            <a:ext cx="6499398" cy="19049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1069802" y="4152348"/>
            <a:ext cx="6499398" cy="19049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1095202" y="4571448"/>
            <a:ext cx="6499398" cy="19049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1749862" y="4841701"/>
            <a:ext cx="550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FF = </a:t>
            </a:r>
            <a:r>
              <a:rPr lang="de-DE" dirty="0" err="1" smtClean="0"/>
              <a:t>flip</a:t>
            </a:r>
            <a:r>
              <a:rPr lang="de-DE" dirty="0" smtClean="0"/>
              <a:t> </a:t>
            </a:r>
            <a:r>
              <a:rPr lang="de-DE" dirty="0" err="1" smtClean="0"/>
              <a:t>flop</a:t>
            </a:r>
            <a:r>
              <a:rPr lang="de-DE" dirty="0" smtClean="0"/>
              <a:t> type, R = </a:t>
            </a:r>
            <a:r>
              <a:rPr lang="de-DE" dirty="0" err="1" smtClean="0"/>
              <a:t>regular</a:t>
            </a:r>
            <a:r>
              <a:rPr lang="de-DE" dirty="0" smtClean="0"/>
              <a:t> </a:t>
            </a:r>
            <a:r>
              <a:rPr lang="de-DE" dirty="0" err="1" smtClean="0"/>
              <a:t>flip</a:t>
            </a:r>
            <a:r>
              <a:rPr lang="de-DE" dirty="0" smtClean="0"/>
              <a:t> </a:t>
            </a:r>
            <a:r>
              <a:rPr lang="de-DE" dirty="0" err="1" smtClean="0"/>
              <a:t>flops</a:t>
            </a:r>
            <a:r>
              <a:rPr lang="de-DE" dirty="0" smtClean="0"/>
              <a:t>. S = </a:t>
            </a:r>
            <a:r>
              <a:rPr lang="de-DE" dirty="0" err="1" smtClean="0"/>
              <a:t>scan</a:t>
            </a:r>
            <a:r>
              <a:rPr lang="de-DE" dirty="0" smtClean="0"/>
              <a:t> </a:t>
            </a:r>
            <a:r>
              <a:rPr lang="de-DE" dirty="0" err="1" smtClean="0"/>
              <a:t>flip</a:t>
            </a:r>
            <a:r>
              <a:rPr lang="de-DE" dirty="0" smtClean="0"/>
              <a:t> </a:t>
            </a:r>
            <a:r>
              <a:rPr lang="de-DE" dirty="0" err="1" smtClean="0"/>
              <a:t>flops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6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800" smtClean="0"/>
          </a:p>
          <a:p>
            <a:endParaRPr lang="de-DE" sz="2800"/>
          </a:p>
          <a:p>
            <a:endParaRPr lang="de-DE" sz="2800" smtClean="0"/>
          </a:p>
          <a:p>
            <a:endParaRPr lang="de-DE" sz="2800"/>
          </a:p>
          <a:p>
            <a:endParaRPr lang="de-DE" sz="2800" smtClean="0"/>
          </a:p>
          <a:p>
            <a:endParaRPr lang="de-DE" sz="2800"/>
          </a:p>
          <a:p>
            <a:endParaRPr lang="de-DE" sz="280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26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13550"/>
          <a:stretch/>
        </p:blipFill>
        <p:spPr>
          <a:xfrm>
            <a:off x="1585594" y="1930400"/>
            <a:ext cx="5334295" cy="194309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24" y="4124324"/>
            <a:ext cx="5305428" cy="1768476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28650" y="399851"/>
            <a:ext cx="8832850" cy="1325563"/>
          </a:xfrm>
        </p:spPr>
        <p:txBody>
          <a:bodyPr>
            <a:noAutofit/>
          </a:bodyPr>
          <a:lstStyle/>
          <a:p>
            <a:r>
              <a:rPr lang="de-DE" smtClean="0"/>
              <a:t>Architecture: </a:t>
            </a:r>
            <a:br>
              <a:rPr lang="de-DE" smtClean="0"/>
            </a:br>
            <a:r>
              <a:rPr lang="en-US"/>
              <a:t>Fibonacci </a:t>
            </a:r>
            <a:r>
              <a:rPr lang="en-US" smtClean="0"/>
              <a:t>vs </a:t>
            </a:r>
            <a:r>
              <a:rPr lang="en-US"/>
              <a:t>Galois FSRs</a:t>
            </a:r>
            <a:r>
              <a:rPr lang="en-US" smtClean="0"/>
              <a:t>(1)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7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1" y="2205798"/>
            <a:ext cx="6977242" cy="26669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mtClean="0"/>
              <a:t>Architecture: </a:t>
            </a:r>
            <a:br>
              <a:rPr lang="de-DE" smtClean="0"/>
            </a:br>
            <a:r>
              <a:rPr lang="en-US"/>
              <a:t>Fibonacci </a:t>
            </a:r>
            <a:r>
              <a:rPr lang="en-US" smtClean="0"/>
              <a:t>vs </a:t>
            </a:r>
            <a:r>
              <a:rPr lang="en-US"/>
              <a:t>Galois FSRs</a:t>
            </a:r>
            <a:r>
              <a:rPr lang="en-US" smtClean="0"/>
              <a:t>(2)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27</a:t>
            </a:fld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628650" y="3083065"/>
            <a:ext cx="7511938" cy="3093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78" indent="-228578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No significant difference</a:t>
            </a:r>
          </a:p>
          <a:p>
            <a:pPr fontAlgn="auto">
              <a:spcAft>
                <a:spcPts val="0"/>
              </a:spcAft>
            </a:pPr>
            <a:r>
              <a:rPr lang="en-US" b="1" dirty="0" smtClean="0"/>
              <a:t>Lesson learned: </a:t>
            </a:r>
            <a:r>
              <a:rPr lang="en-US" dirty="0" smtClean="0"/>
              <a:t>Use Fibonacci FSRs to allow easier unrolling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28650" y="2897767"/>
            <a:ext cx="7511938" cy="21843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628650" y="3326612"/>
            <a:ext cx="7511938" cy="21843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628650" y="3717004"/>
            <a:ext cx="7511938" cy="20573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01956" y="4168771"/>
            <a:ext cx="7538632" cy="168248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01956" y="4562647"/>
            <a:ext cx="7538632" cy="211425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7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mtClean="0"/>
              <a:t>Architecture: </a:t>
            </a:r>
            <a:br>
              <a:rPr lang="de-DE" smtClean="0"/>
            </a:br>
            <a:r>
              <a:rPr lang="de-DE" smtClean="0"/>
              <a:t>Implementation of round function</a:t>
            </a:r>
            <a:endParaRPr lang="de-DE" i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28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Implementation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:pPr lvl="1"/>
                <a:r>
                  <a:rPr lang="en-GB" dirty="0" smtClean="0"/>
                  <a:t>A) Look-up table</a:t>
                </a:r>
              </a:p>
              <a:p>
                <a:pPr lvl="1"/>
                <a:r>
                  <a:rPr lang="en-GB" dirty="0" smtClean="0"/>
                  <a:t>B) Give functional description to s</a:t>
                </a:r>
                <a:r>
                  <a:rPr lang="en-US" dirty="0" err="1" smtClean="0"/>
                  <a:t>ynthesizer</a:t>
                </a:r>
                <a:r>
                  <a:rPr lang="en-US" dirty="0" smtClean="0"/>
                  <a:t> and let it optimize</a:t>
                </a:r>
              </a:p>
              <a:p>
                <a:pPr lvl="1"/>
                <a:r>
                  <a:rPr lang="en-US" dirty="0" smtClean="0"/>
                  <a:t>C) Using </a:t>
                </a:r>
                <a:r>
                  <a:rPr lang="de-DE" dirty="0" smtClean="0"/>
                  <a:t>Decoder-Switch-Encoder </a:t>
                </a:r>
                <a:r>
                  <a:rPr lang="de-DE" dirty="0"/>
                  <a:t>(DSE)</a:t>
                </a:r>
                <a:r>
                  <a:rPr lang="en-US" dirty="0" smtClean="0"/>
                  <a:t> configuration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b="-26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2025650"/>
            <a:ext cx="4162425" cy="225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mtClean="0"/>
              <a:t>Architecture: </a:t>
            </a:r>
            <a:br>
              <a:rPr lang="de-DE" smtClean="0"/>
            </a:br>
            <a:r>
              <a:rPr lang="de-DE"/>
              <a:t>Implementation of round function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29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895474"/>
            <a:ext cx="5838825" cy="3635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/>
              <p:cNvSpPr txBox="1">
                <a:spLocks/>
              </p:cNvSpPr>
              <p:nvPr/>
            </p:nvSpPr>
            <p:spPr>
              <a:xfrm>
                <a:off x="628650" y="2320925"/>
                <a:ext cx="7886700" cy="43513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78" indent="-228578" algn="l" defTabSz="9143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34" indent="-228578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86" indent="-228578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40" indent="-228578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95" indent="-228578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9" indent="-228578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04" indent="-228578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58" indent="-228578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14" indent="-228578" algn="l" defTabSz="91430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</a:pPr>
                <a:endParaRPr lang="en-US" dirty="0"/>
              </a:p>
              <a:p>
                <a:pPr fontAlgn="auto">
                  <a:spcAft>
                    <a:spcPts val="0"/>
                  </a:spcAft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</a:pPr>
                <a:endParaRPr lang="en-US" dirty="0"/>
              </a:p>
              <a:p>
                <a:pPr fontAlgn="auto">
                  <a:spcAft>
                    <a:spcPts val="0"/>
                  </a:spcAft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</a:pPr>
                <a:endParaRPr lang="en-US" dirty="0"/>
              </a:p>
              <a:p>
                <a:pPr fontAlgn="auto">
                  <a:spcAft>
                    <a:spcPts val="0"/>
                  </a:spcAft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</a:pPr>
                <a:r>
                  <a:rPr lang="en-US" b="1" dirty="0" smtClean="0"/>
                  <a:t>Lesson learned:</a:t>
                </a:r>
                <a:r>
                  <a:rPr lang="en-US" dirty="0" smtClean="0"/>
                  <a:t> Let </a:t>
                </a:r>
                <a:r>
                  <a:rPr lang="en-US" dirty="0"/>
                  <a:t>synthesizer </a:t>
                </a:r>
                <a:r>
                  <a:rPr lang="en-US" dirty="0" smtClean="0"/>
                  <a:t>optimize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320925"/>
                <a:ext cx="7886700" cy="4351339"/>
              </a:xfrm>
              <a:prstGeom prst="rect">
                <a:avLst/>
              </a:prstGeom>
              <a:blipFill>
                <a:blip r:embed="rId3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/>
          <p:cNvSpPr/>
          <p:nvPr/>
        </p:nvSpPr>
        <p:spPr>
          <a:xfrm>
            <a:off x="1120602" y="2451100"/>
            <a:ext cx="6054898" cy="20573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1133302" y="2971800"/>
            <a:ext cx="6054898" cy="20573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1095202" y="3505200"/>
            <a:ext cx="6054898" cy="20573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1107902" y="4025900"/>
            <a:ext cx="6054898" cy="20573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1133302" y="4432300"/>
            <a:ext cx="6054898" cy="20573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1146002" y="5092700"/>
            <a:ext cx="6054898" cy="205739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0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Architecture: </a:t>
            </a:r>
          </a:p>
          <a:p>
            <a:pPr lvl="1"/>
            <a:r>
              <a:rPr lang="en-GB" dirty="0"/>
              <a:t>Scan </a:t>
            </a:r>
            <a:r>
              <a:rPr lang="en-GB" dirty="0" smtClean="0"/>
              <a:t>flip-flops</a:t>
            </a:r>
            <a:endParaRPr lang="en-GB" dirty="0"/>
          </a:p>
          <a:p>
            <a:pPr lvl="1"/>
            <a:r>
              <a:rPr lang="en-GB" dirty="0"/>
              <a:t>Fibonacci </a:t>
            </a:r>
            <a:r>
              <a:rPr lang="en-GB" dirty="0" smtClean="0"/>
              <a:t>configuration  </a:t>
            </a:r>
            <a:endParaRPr lang="en-GB" dirty="0"/>
          </a:p>
          <a:p>
            <a:pPr lvl="1"/>
            <a:r>
              <a:rPr lang="en-GB" dirty="0"/>
              <a:t>Let synthesizer to optimize update </a:t>
            </a:r>
            <a:r>
              <a:rPr lang="en-GB" dirty="0" smtClean="0"/>
              <a:t>mapping</a:t>
            </a:r>
          </a:p>
          <a:p>
            <a:r>
              <a:rPr lang="en-GB" dirty="0" smtClean="0"/>
              <a:t>Rounds unrolling:</a:t>
            </a:r>
          </a:p>
          <a:p>
            <a:pPr lvl="1"/>
            <a:r>
              <a:rPr lang="en-GB" dirty="0" smtClean="0"/>
              <a:t>Simple update functions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tate size less important</a:t>
            </a:r>
          </a:p>
          <a:p>
            <a:pPr lvl="1"/>
            <a:r>
              <a:rPr lang="en-US" dirty="0" smtClean="0"/>
              <a:t>Initialization time effect </a:t>
            </a:r>
            <a:r>
              <a:rPr lang="en-US" dirty="0"/>
              <a:t>becomes minimal with the increase in the length </a:t>
            </a:r>
            <a:r>
              <a:rPr lang="en-US" dirty="0" smtClean="0"/>
              <a:t>of data</a:t>
            </a: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0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5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US" baseline="-250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Various design </a:t>
            </a:r>
            <a:r>
              <a:rPr lang="en-US" dirty="0" smtClean="0"/>
              <a:t>parameters were investigated</a:t>
            </a:r>
          </a:p>
          <a:p>
            <a:r>
              <a:rPr lang="en-US" dirty="0" smtClean="0"/>
              <a:t>For </a:t>
            </a:r>
            <a:r>
              <a:rPr lang="en-US" dirty="0"/>
              <a:t>longer data </a:t>
            </a:r>
            <a:r>
              <a:rPr lang="en-US" dirty="0" smtClean="0"/>
              <a:t>streams multiple round </a:t>
            </a:r>
            <a:r>
              <a:rPr lang="en-US" dirty="0"/>
              <a:t>unrolled stream ciphers perform </a:t>
            </a:r>
            <a:r>
              <a:rPr lang="en-US" dirty="0" smtClean="0"/>
              <a:t>better than block ciphers</a:t>
            </a:r>
          </a:p>
          <a:p>
            <a:r>
              <a:rPr lang="en-US" dirty="0" smtClean="0"/>
              <a:t>Simple </a:t>
            </a:r>
            <a:r>
              <a:rPr lang="en-US" dirty="0"/>
              <a:t>update functions </a:t>
            </a:r>
            <a:r>
              <a:rPr lang="en-US" dirty="0" smtClean="0"/>
              <a:t>is the key to </a:t>
            </a:r>
            <a:br>
              <a:rPr lang="en-US" dirty="0" smtClean="0"/>
            </a:br>
            <a:r>
              <a:rPr lang="en-US" dirty="0" smtClean="0"/>
              <a:t>energy-efficiency (easy unrolling)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03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steps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energy efficient designs (?)</a:t>
            </a:r>
          </a:p>
          <a:p>
            <a:r>
              <a:rPr lang="en-US" dirty="0" smtClean="0"/>
              <a:t>Optimize energy under certain constraints</a:t>
            </a:r>
          </a:p>
          <a:p>
            <a:pPr lvl="1"/>
            <a:r>
              <a:rPr lang="en-US" dirty="0"/>
              <a:t>Limited area size </a:t>
            </a:r>
          </a:p>
          <a:p>
            <a:pPr lvl="1"/>
            <a:r>
              <a:rPr lang="en-US" dirty="0"/>
              <a:t>Limited power consumption</a:t>
            </a:r>
          </a:p>
          <a:p>
            <a:pPr lvl="1"/>
            <a:r>
              <a:rPr lang="en-US" dirty="0"/>
              <a:t>Fixed </a:t>
            </a:r>
            <a:r>
              <a:rPr lang="en-US" dirty="0" smtClean="0"/>
              <a:t>throughput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0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de-DE" dirty="0"/>
          </a:p>
        </p:txBody>
      </p:sp>
      <p:sp>
        <p:nvSpPr>
          <p:cNvPr id="19" name="Inhaltsplatzhalter 18"/>
          <p:cNvSpPr>
            <a:spLocks noGrp="1"/>
          </p:cNvSpPr>
          <p:nvPr>
            <p:ph idx="1"/>
          </p:nvPr>
        </p:nvSpPr>
        <p:spPr>
          <a:xfrm>
            <a:off x="3257550" y="2286001"/>
            <a:ext cx="3171825" cy="4667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Myriad Pro "/>
              </a:rPr>
              <a:t>Increase throughput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34</a:t>
            </a:fld>
            <a:endParaRPr lang="de-DE" dirty="0"/>
          </a:p>
        </p:txBody>
      </p:sp>
      <p:grpSp>
        <p:nvGrpSpPr>
          <p:cNvPr id="33" name="Gruppieren 32"/>
          <p:cNvGrpSpPr/>
          <p:nvPr/>
        </p:nvGrpSpPr>
        <p:grpSpPr>
          <a:xfrm>
            <a:off x="3270250" y="1892300"/>
            <a:ext cx="4771630" cy="4171950"/>
            <a:chOff x="1879600" y="1892300"/>
            <a:chExt cx="4771630" cy="417195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6337" y="1892300"/>
              <a:ext cx="1664893" cy="4171950"/>
            </a:xfrm>
            <a:prstGeom prst="rect">
              <a:avLst/>
            </a:prstGeom>
          </p:spPr>
        </p:pic>
        <p:cxnSp>
          <p:nvCxnSpPr>
            <p:cNvPr id="10" name="Gerader Verbinder 9"/>
            <p:cNvCxnSpPr/>
            <p:nvPr/>
          </p:nvCxnSpPr>
          <p:spPr>
            <a:xfrm flipH="1">
              <a:off x="1879600" y="2969419"/>
              <a:ext cx="3140075" cy="8731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H="1">
              <a:off x="1886744" y="4007644"/>
              <a:ext cx="3140075" cy="8731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H="1">
              <a:off x="1893887" y="4950619"/>
              <a:ext cx="3140075" cy="8731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hteck 26"/>
          <p:cNvSpPr/>
          <p:nvPr/>
        </p:nvSpPr>
        <p:spPr>
          <a:xfrm>
            <a:off x="3257550" y="3273857"/>
            <a:ext cx="316230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09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latin typeface="Myriad Pro "/>
                <a:cs typeface="+mn-cs"/>
              </a:rPr>
              <a:t>Reduce </a:t>
            </a:r>
            <a:r>
              <a:rPr lang="en-US" sz="2600" dirty="0" smtClean="0">
                <a:solidFill>
                  <a:srgbClr val="000000"/>
                </a:solidFill>
                <a:latin typeface="Myriad Pro "/>
                <a:cs typeface="+mn-cs"/>
              </a:rPr>
              <a:t>area/power</a:t>
            </a:r>
            <a:endParaRPr lang="en-US" sz="2600" dirty="0">
              <a:solidFill>
                <a:srgbClr val="000000"/>
              </a:solidFill>
              <a:latin typeface="Myriad Pro "/>
              <a:cs typeface="+mn-cs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257550" y="4248150"/>
            <a:ext cx="281940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09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600" dirty="0" smtClean="0">
                <a:solidFill>
                  <a:srgbClr val="000000"/>
                </a:solidFill>
                <a:latin typeface="Myriad Pro "/>
              </a:rPr>
              <a:t>Optimize energy</a:t>
            </a:r>
            <a:endParaRPr lang="en-US" sz="2600" dirty="0">
              <a:solidFill>
                <a:srgbClr val="000000"/>
              </a:solidFill>
              <a:latin typeface="Myriad Pro 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238500" y="5225565"/>
            <a:ext cx="207645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09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600" dirty="0" smtClean="0">
                <a:solidFill>
                  <a:srgbClr val="000000"/>
                </a:solidFill>
                <a:latin typeface="Myriad Pro "/>
              </a:rPr>
              <a:t>Stay </a:t>
            </a:r>
            <a:r>
              <a:rPr lang="en-US" sz="2600" dirty="0">
                <a:solidFill>
                  <a:srgbClr val="000000"/>
                </a:solidFill>
                <a:latin typeface="Myriad Pro "/>
              </a:rPr>
              <a:t>secure</a:t>
            </a:r>
          </a:p>
        </p:txBody>
      </p:sp>
    </p:spTree>
    <p:extLst>
      <p:ext uri="{BB962C8B-B14F-4D97-AF65-F5344CB8AC3E}">
        <p14:creationId xmlns:p14="http://schemas.microsoft.com/office/powerpoint/2010/main" val="23525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4</a:t>
            </a:fld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Energy is the time integral </a:t>
            </a:r>
            <a:r>
              <a:rPr lang="en-US"/>
              <a:t>of </a:t>
            </a:r>
            <a:r>
              <a:rPr lang="en-US" smtClean="0"/>
              <a:t>power</a:t>
            </a:r>
          </a:p>
          <a:p>
            <a:pPr marL="0" indent="0">
              <a:buNone/>
            </a:pPr>
            <a:endParaRPr lang="en-US" smtClean="0"/>
          </a:p>
          <a:p>
            <a:endParaRPr lang="en-US"/>
          </a:p>
          <a:p>
            <a:endParaRPr lang="en-US" smtClean="0"/>
          </a:p>
          <a:p>
            <a:r>
              <a:rPr lang="en-US" smtClean="0"/>
              <a:t>Energy is linked to </a:t>
            </a:r>
            <a:r>
              <a:rPr lang="en-US"/>
              <a:t>total electric work done</a:t>
            </a:r>
          </a:p>
          <a:p>
            <a:endParaRPr lang="en-US" smtClean="0"/>
          </a:p>
          <a:p>
            <a:r>
              <a:rPr lang="en-US" smtClean="0"/>
              <a:t>Applications: </a:t>
            </a:r>
          </a:p>
          <a:p>
            <a:pPr lvl="1"/>
            <a:r>
              <a:rPr lang="en-US" smtClean="0"/>
              <a:t>Battery operated devices</a:t>
            </a:r>
          </a:p>
          <a:p>
            <a:pPr lvl="1"/>
            <a:r>
              <a:rPr lang="en-US" smtClean="0"/>
              <a:t>Body implants</a:t>
            </a:r>
          </a:p>
          <a:p>
            <a:pPr lvl="1"/>
            <a:r>
              <a:rPr lang="en-US" smtClean="0"/>
              <a:t>IoT devices </a:t>
            </a:r>
          </a:p>
          <a:p>
            <a:pPr lvl="1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3132066" y="2221114"/>
                <a:ext cx="2214634" cy="1098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𝑃𝑑𝑡</m:t>
                          </m:r>
                        </m:e>
                      </m:nary>
                    </m:oMath>
                  </m:oMathPara>
                </a14:m>
                <a:endParaRPr lang="de-DE" sz="2800"/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66" y="2221114"/>
                <a:ext cx="2214634" cy="10988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5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Design goals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52482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GB" dirty="0"/>
              <a:t>Increase </a:t>
            </a:r>
            <a:r>
              <a:rPr lang="en-GB" dirty="0" smtClean="0"/>
              <a:t>throughput:</a:t>
            </a:r>
          </a:p>
          <a:p>
            <a:pPr lvl="1"/>
            <a:r>
              <a:rPr lang="en-GB" dirty="0" smtClean="0"/>
              <a:t> use </a:t>
            </a:r>
            <a:r>
              <a:rPr lang="en-GB" dirty="0"/>
              <a:t>more </a:t>
            </a:r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5</a:t>
            </a:fld>
            <a:endParaRPr lang="de-DE"/>
          </a:p>
        </p:txBody>
      </p:sp>
      <p:grpSp>
        <p:nvGrpSpPr>
          <p:cNvPr id="6" name="Gruppieren 11"/>
          <p:cNvGrpSpPr/>
          <p:nvPr/>
        </p:nvGrpSpPr>
        <p:grpSpPr>
          <a:xfrm>
            <a:off x="2947854" y="1823644"/>
            <a:ext cx="5875439" cy="3024407"/>
            <a:chOff x="2339752" y="2310772"/>
            <a:chExt cx="5875439" cy="3024407"/>
          </a:xfrm>
        </p:grpSpPr>
        <p:sp>
          <p:nvSpPr>
            <p:cNvPr id="8" name="Rechteck 4"/>
            <p:cNvSpPr/>
            <p:nvPr/>
          </p:nvSpPr>
          <p:spPr>
            <a:xfrm>
              <a:off x="3060541" y="2310772"/>
              <a:ext cx="15071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GB" sz="3200" i="1" smtClean="0"/>
                <a:t>Security</a:t>
              </a:r>
              <a:endParaRPr lang="de-DE" sz="3200" i="1" dirty="0"/>
            </a:p>
          </p:txBody>
        </p:sp>
        <p:sp>
          <p:nvSpPr>
            <p:cNvPr id="9" name="Rechteck 5"/>
            <p:cNvSpPr/>
            <p:nvPr/>
          </p:nvSpPr>
          <p:spPr>
            <a:xfrm>
              <a:off x="5580111" y="4257961"/>
              <a:ext cx="263508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de-DE" sz="3200" dirty="0" smtClean="0">
                  <a:latin typeface="Calibri"/>
                </a:rPr>
                <a:t>↓</a:t>
              </a:r>
              <a:r>
                <a:rPr lang="de-DE" sz="3200" i="1" dirty="0" smtClean="0"/>
                <a:t>Area/Power</a:t>
              </a:r>
              <a:endParaRPr lang="de-DE" sz="3200" i="1" dirty="0">
                <a:solidFill>
                  <a:srgbClr val="008E40"/>
                </a:solidFill>
              </a:endParaRPr>
            </a:p>
            <a:p>
              <a:pPr fontAlgn="auto">
                <a:spcAft>
                  <a:spcPts val="0"/>
                </a:spcAft>
                <a:defRPr/>
              </a:pPr>
              <a:endParaRPr lang="de-DE" sz="3200" i="1" dirty="0"/>
            </a:p>
          </p:txBody>
        </p:sp>
        <p:sp>
          <p:nvSpPr>
            <p:cNvPr id="10" name="Gleichschenkliges Dreieck 6"/>
            <p:cNvSpPr/>
            <p:nvPr/>
          </p:nvSpPr>
          <p:spPr>
            <a:xfrm>
              <a:off x="2339752" y="2949714"/>
              <a:ext cx="3096344" cy="1631414"/>
            </a:xfrm>
            <a:prstGeom prst="triangle">
              <a:avLst>
                <a:gd name="adj" fmla="val 50328"/>
              </a:avLst>
            </a:prstGeom>
            <a:noFill/>
            <a:ln w="730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Rechteck 1"/>
          <p:cNvSpPr/>
          <p:nvPr/>
        </p:nvSpPr>
        <p:spPr>
          <a:xfrm>
            <a:off x="349203" y="3796234"/>
            <a:ext cx="2701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200" i="1" dirty="0" smtClean="0">
                <a:latin typeface="Calibri"/>
              </a:rPr>
              <a:t>↑</a:t>
            </a:r>
            <a:r>
              <a:rPr lang="de-DE" sz="3200" i="1" dirty="0" smtClean="0"/>
              <a:t>Throughput </a:t>
            </a:r>
            <a:endParaRPr lang="de-DE" sz="3200" i="1" dirty="0"/>
          </a:p>
        </p:txBody>
      </p:sp>
      <p:sp>
        <p:nvSpPr>
          <p:cNvPr id="3" name="Rechteck 2"/>
          <p:cNvSpPr/>
          <p:nvPr/>
        </p:nvSpPr>
        <p:spPr>
          <a:xfrm>
            <a:off x="4458970" y="4397411"/>
            <a:ext cx="44933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Myriad Pro (Textkörper)"/>
              </a:rPr>
              <a:t>Reduce power/area: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Myriad Pro (Textkörper)"/>
              </a:rPr>
              <a:t>apply simpler operations but  large number times</a:t>
            </a:r>
            <a:endParaRPr lang="en-US" sz="2200" dirty="0">
              <a:latin typeface="Myriad Pro (Textkörper)"/>
            </a:endParaRPr>
          </a:p>
        </p:txBody>
      </p:sp>
    </p:spTree>
    <p:extLst>
      <p:ext uri="{BB962C8B-B14F-4D97-AF65-F5344CB8AC3E}">
        <p14:creationId xmlns:p14="http://schemas.microsoft.com/office/powerpoint/2010/main" val="15884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Optimizing energy</a:t>
            </a:r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590550" y="1520825"/>
            <a:ext cx="8134350" cy="46513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6</a:t>
            </a:fld>
            <a:endParaRPr lang="de-DE"/>
          </a:p>
        </p:txBody>
      </p:sp>
      <p:grpSp>
        <p:nvGrpSpPr>
          <p:cNvPr id="6" name="Gruppieren 11"/>
          <p:cNvGrpSpPr/>
          <p:nvPr/>
        </p:nvGrpSpPr>
        <p:grpSpPr>
          <a:xfrm>
            <a:off x="349203" y="1823644"/>
            <a:ext cx="8751410" cy="3024407"/>
            <a:chOff x="-258899" y="2310772"/>
            <a:chExt cx="8751410" cy="3024407"/>
          </a:xfrm>
        </p:grpSpPr>
        <p:sp>
          <p:nvSpPr>
            <p:cNvPr id="7" name="Rechteck 1"/>
            <p:cNvSpPr/>
            <p:nvPr/>
          </p:nvSpPr>
          <p:spPr>
            <a:xfrm>
              <a:off x="-258899" y="4283362"/>
              <a:ext cx="27013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de-DE" sz="3200" i="1" dirty="0" smtClean="0">
                  <a:latin typeface="Calibri"/>
                </a:rPr>
                <a:t>↑</a:t>
              </a:r>
              <a:r>
                <a:rPr lang="de-DE" sz="3200" i="1" dirty="0" smtClean="0"/>
                <a:t>Throughput </a:t>
              </a:r>
              <a:endParaRPr lang="de-DE" sz="3200" i="1" dirty="0"/>
            </a:p>
          </p:txBody>
        </p:sp>
        <p:sp>
          <p:nvSpPr>
            <p:cNvPr id="8" name="Rechteck 4"/>
            <p:cNvSpPr/>
            <p:nvPr/>
          </p:nvSpPr>
          <p:spPr>
            <a:xfrm>
              <a:off x="3060541" y="2310772"/>
              <a:ext cx="15071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GB" sz="3200" i="1" smtClean="0"/>
                <a:t>Security</a:t>
              </a:r>
              <a:endParaRPr lang="de-DE" sz="3200" i="1" dirty="0"/>
            </a:p>
          </p:txBody>
        </p:sp>
        <p:sp>
          <p:nvSpPr>
            <p:cNvPr id="9" name="Rechteck 5"/>
            <p:cNvSpPr/>
            <p:nvPr/>
          </p:nvSpPr>
          <p:spPr>
            <a:xfrm>
              <a:off x="5580111" y="4257961"/>
              <a:ext cx="291240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de-DE" sz="3200" i="1" dirty="0">
                  <a:latin typeface="Calibri"/>
                </a:rPr>
                <a:t>↓</a:t>
              </a:r>
              <a:r>
                <a:rPr lang="de-DE" sz="3200" i="1" dirty="0" err="1" smtClean="0"/>
                <a:t>Area</a:t>
              </a:r>
              <a:r>
                <a:rPr lang="de-DE" sz="3200" i="1" dirty="0" err="1" smtClean="0">
                  <a:latin typeface="Calibri"/>
                </a:rPr>
                <a:t>↔</a:t>
              </a:r>
              <a:r>
                <a:rPr lang="de-DE" sz="3200" i="1" dirty="0" err="1" smtClean="0"/>
                <a:t>Power</a:t>
              </a:r>
              <a:endParaRPr lang="de-DE" sz="3200" i="1" dirty="0"/>
            </a:p>
            <a:p>
              <a:pPr fontAlgn="auto">
                <a:spcAft>
                  <a:spcPts val="0"/>
                </a:spcAft>
                <a:defRPr/>
              </a:pPr>
              <a:endParaRPr lang="de-DE" sz="3200" i="1" dirty="0"/>
            </a:p>
          </p:txBody>
        </p:sp>
        <p:sp>
          <p:nvSpPr>
            <p:cNvPr id="10" name="Gleichschenkliges Dreieck 6"/>
            <p:cNvSpPr/>
            <p:nvPr/>
          </p:nvSpPr>
          <p:spPr>
            <a:xfrm>
              <a:off x="2339752" y="2949714"/>
              <a:ext cx="3096344" cy="1631414"/>
            </a:xfrm>
            <a:prstGeom prst="triangle">
              <a:avLst>
                <a:gd name="adj" fmla="val 50328"/>
              </a:avLst>
            </a:prstGeom>
            <a:noFill/>
            <a:ln w="730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499294" y="4640656"/>
            <a:ext cx="4897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latin typeface="Myriad Pro (Textkörper)"/>
              </a:rPr>
              <a:t>Optimize energy efficiency?</a:t>
            </a:r>
            <a:endParaRPr lang="en-GB" sz="2600" dirty="0">
              <a:latin typeface="Myriad Pro (Textkörper)"/>
            </a:endParaRPr>
          </a:p>
        </p:txBody>
      </p:sp>
    </p:spTree>
    <p:extLst>
      <p:ext uri="{BB962C8B-B14F-4D97-AF65-F5344CB8AC3E}">
        <p14:creationId xmlns:p14="http://schemas.microsoft.com/office/powerpoint/2010/main" val="31088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Optimizing energy</a:t>
            </a:r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590550" y="1520825"/>
            <a:ext cx="8134350" cy="46513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Main principle:</a:t>
            </a:r>
          </a:p>
          <a:p>
            <a:pPr lvl="1"/>
            <a:r>
              <a:rPr lang="en-US" dirty="0" smtClean="0"/>
              <a:t>increase throughput by larger factor than increasing power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 reduce power </a:t>
            </a:r>
            <a:r>
              <a:rPr lang="en-US" dirty="0"/>
              <a:t>by larger factor</a:t>
            </a:r>
            <a:r>
              <a:rPr lang="en-US" dirty="0" smtClean="0"/>
              <a:t> than throughput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7</a:t>
            </a:fld>
            <a:endParaRPr lang="de-DE"/>
          </a:p>
        </p:txBody>
      </p:sp>
      <p:grpSp>
        <p:nvGrpSpPr>
          <p:cNvPr id="6" name="Gruppieren 11"/>
          <p:cNvGrpSpPr/>
          <p:nvPr/>
        </p:nvGrpSpPr>
        <p:grpSpPr>
          <a:xfrm>
            <a:off x="349203" y="1823644"/>
            <a:ext cx="8751410" cy="3024407"/>
            <a:chOff x="-258899" y="2310772"/>
            <a:chExt cx="8751410" cy="3024407"/>
          </a:xfrm>
        </p:grpSpPr>
        <p:sp>
          <p:nvSpPr>
            <p:cNvPr id="7" name="Rechteck 1"/>
            <p:cNvSpPr/>
            <p:nvPr/>
          </p:nvSpPr>
          <p:spPr>
            <a:xfrm>
              <a:off x="-258899" y="4283362"/>
              <a:ext cx="27013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de-DE" sz="3200" i="1" dirty="0" smtClean="0">
                  <a:solidFill>
                    <a:srgbClr val="008E40"/>
                  </a:solidFill>
                  <a:latin typeface="Calibri"/>
                </a:rPr>
                <a:t>↑</a:t>
              </a:r>
              <a:r>
                <a:rPr lang="de-DE" sz="3200" i="1" dirty="0" smtClean="0">
                  <a:solidFill>
                    <a:srgbClr val="008E40"/>
                  </a:solidFill>
                </a:rPr>
                <a:t>Throughput </a:t>
              </a:r>
              <a:endParaRPr lang="de-DE" sz="3200" i="1" dirty="0">
                <a:solidFill>
                  <a:srgbClr val="008E40"/>
                </a:solidFill>
              </a:endParaRPr>
            </a:p>
          </p:txBody>
        </p:sp>
        <p:sp>
          <p:nvSpPr>
            <p:cNvPr id="8" name="Rechteck 4"/>
            <p:cNvSpPr/>
            <p:nvPr/>
          </p:nvSpPr>
          <p:spPr>
            <a:xfrm>
              <a:off x="3060541" y="2310772"/>
              <a:ext cx="15071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en-GB" sz="3200" i="1" smtClean="0"/>
                <a:t>Security</a:t>
              </a:r>
              <a:endParaRPr lang="de-DE" sz="3200" i="1" dirty="0"/>
            </a:p>
          </p:txBody>
        </p:sp>
        <p:sp>
          <p:nvSpPr>
            <p:cNvPr id="9" name="Rechteck 5"/>
            <p:cNvSpPr/>
            <p:nvPr/>
          </p:nvSpPr>
          <p:spPr>
            <a:xfrm>
              <a:off x="5580111" y="4257961"/>
              <a:ext cx="291240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de-DE" sz="3200" i="1" dirty="0" smtClean="0"/>
                <a:t>Area</a:t>
              </a:r>
              <a:r>
                <a:rPr lang="de-DE" sz="3200" i="1" dirty="0" smtClean="0">
                  <a:latin typeface="Calibri"/>
                </a:rPr>
                <a:t>↔</a:t>
              </a:r>
              <a:r>
                <a:rPr lang="de-DE" sz="3200" i="1" dirty="0" smtClean="0">
                  <a:solidFill>
                    <a:srgbClr val="008E40"/>
                  </a:solidFill>
                  <a:latin typeface="Calibri"/>
                </a:rPr>
                <a:t>↓</a:t>
              </a:r>
              <a:r>
                <a:rPr lang="de-DE" sz="3200" i="1" dirty="0" smtClean="0">
                  <a:solidFill>
                    <a:srgbClr val="008E40"/>
                  </a:solidFill>
                </a:rPr>
                <a:t>Power</a:t>
              </a:r>
              <a:endParaRPr lang="de-DE" sz="3200" i="1" dirty="0">
                <a:solidFill>
                  <a:srgbClr val="008E40"/>
                </a:solidFill>
              </a:endParaRPr>
            </a:p>
            <a:p>
              <a:pPr fontAlgn="auto">
                <a:spcAft>
                  <a:spcPts val="0"/>
                </a:spcAft>
                <a:defRPr/>
              </a:pPr>
              <a:endParaRPr lang="de-DE" sz="3200" i="1" dirty="0"/>
            </a:p>
          </p:txBody>
        </p:sp>
        <p:sp>
          <p:nvSpPr>
            <p:cNvPr id="10" name="Gleichschenkliges Dreieck 6"/>
            <p:cNvSpPr/>
            <p:nvPr/>
          </p:nvSpPr>
          <p:spPr>
            <a:xfrm>
              <a:off x="2339752" y="2949714"/>
              <a:ext cx="3096344" cy="1631414"/>
            </a:xfrm>
            <a:prstGeom prst="triangle">
              <a:avLst>
                <a:gd name="adj" fmla="val 50328"/>
              </a:avLst>
            </a:prstGeom>
            <a:noFill/>
            <a:ln w="730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2891361" y="4271854"/>
            <a:ext cx="31397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008E40"/>
                </a:solidFill>
                <a:latin typeface="Myriad Pro (Textkörper)"/>
              </a:rPr>
              <a:t>Energy efficiency</a:t>
            </a:r>
            <a:endParaRPr lang="en-GB" sz="2600" b="1" dirty="0">
              <a:solidFill>
                <a:srgbClr val="008E40"/>
              </a:solidFill>
              <a:latin typeface="Myriad Pro (Textkörper)"/>
            </a:endParaRPr>
          </a:p>
        </p:txBody>
      </p:sp>
    </p:spTree>
    <p:extLst>
      <p:ext uri="{BB962C8B-B14F-4D97-AF65-F5344CB8AC3E}">
        <p14:creationId xmlns:p14="http://schemas.microsoft.com/office/powerpoint/2010/main" val="39037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state of the art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cipher proposals aim for low area</a:t>
            </a:r>
          </a:p>
          <a:p>
            <a:r>
              <a:rPr lang="en-US" dirty="0" smtClean="0"/>
              <a:t>Several designed for low power (but not energy!)</a:t>
            </a:r>
            <a:endParaRPr lang="en-US" dirty="0"/>
          </a:p>
          <a:p>
            <a:r>
              <a:rPr lang="en-US" dirty="0"/>
              <a:t>Energy efficiency of block ciphers:</a:t>
            </a:r>
          </a:p>
          <a:p>
            <a:pPr lvl="1"/>
            <a:r>
              <a:rPr lang="en-US" dirty="0"/>
              <a:t>Banik, et al. "Exploring energy efficiency of lightweight block ciphers“, SAC, 2015.</a:t>
            </a:r>
          </a:p>
          <a:p>
            <a:pPr lvl="1"/>
            <a:r>
              <a:rPr lang="en-US" dirty="0"/>
              <a:t>Banik, et al. ”Midori: A Block Cipher for Low Energy “,  </a:t>
            </a:r>
            <a:r>
              <a:rPr lang="en-US" dirty="0" err="1"/>
              <a:t>AsiaCrypt</a:t>
            </a:r>
            <a:r>
              <a:rPr lang="en-US" dirty="0"/>
              <a:t> , 2015</a:t>
            </a:r>
          </a:p>
          <a:p>
            <a:r>
              <a:rPr lang="en-US" dirty="0" smtClean="0"/>
              <a:t>Energy efficiency of stream </a:t>
            </a:r>
            <a:r>
              <a:rPr lang="en-US" dirty="0"/>
              <a:t>ciphers </a:t>
            </a:r>
            <a:r>
              <a:rPr lang="en-US" dirty="0" smtClean="0"/>
              <a:t>not </a:t>
            </a:r>
            <a:r>
              <a:rPr lang="en-US" dirty="0"/>
              <a:t>well </a:t>
            </a:r>
            <a:r>
              <a:rPr lang="en-US" dirty="0" smtClean="0"/>
              <a:t>investigated</a:t>
            </a:r>
          </a:p>
          <a:p>
            <a:r>
              <a:rPr lang="en-US" dirty="0" smtClean="0"/>
              <a:t>Our goal: investigate impact of different designs on energy consumption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8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9825" y="1673654"/>
            <a:ext cx="7886700" cy="2852737"/>
          </a:xfrm>
        </p:spPr>
        <p:txBody>
          <a:bodyPr/>
          <a:lstStyle/>
          <a:p>
            <a:r>
              <a:rPr lang="en-US" dirty="0" smtClean="0"/>
              <a:t>Comparison of stream ciphers with block </a:t>
            </a:r>
            <a:r>
              <a:rPr lang="en-US" dirty="0"/>
              <a:t>c</a:t>
            </a:r>
            <a:r>
              <a:rPr lang="en-US" dirty="0" smtClean="0"/>
              <a:t>iphers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3416-7E97-4296-810F-4340042206C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0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UMA-CD_2016">
      <a:dk1>
        <a:srgbClr val="000000"/>
      </a:dk1>
      <a:lt1>
        <a:srgbClr val="F4F5F8"/>
      </a:lt1>
      <a:dk2>
        <a:srgbClr val="222E5B"/>
      </a:dk2>
      <a:lt2>
        <a:srgbClr val="F4F5F8"/>
      </a:lt2>
      <a:accent1>
        <a:srgbClr val="435A7D"/>
      </a:accent1>
      <a:accent2>
        <a:srgbClr val="597A99"/>
      </a:accent2>
      <a:accent3>
        <a:srgbClr val="8297B1"/>
      </a:accent3>
      <a:accent4>
        <a:srgbClr val="ABB7C9"/>
      </a:accent4>
      <a:accent5>
        <a:srgbClr val="CFD6DE"/>
      </a:accent5>
      <a:accent6>
        <a:srgbClr val="F4F5F8"/>
      </a:accent6>
      <a:hlink>
        <a:srgbClr val="418986"/>
      </a:hlink>
      <a:folHlink>
        <a:srgbClr val="418986"/>
      </a:folHlink>
    </a:clrScheme>
    <a:fontScheme name="UMA-CD_2016">
      <a:majorFont>
        <a:latin typeface="Minion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7367F321-320A-4E98-8FFE-7D6D8A86A4FD}" vid="{9302649B-6E2F-40EE-A330-AECCD0565FF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Template-new-light</Template>
  <TotalTime>0</TotalTime>
  <Words>911</Words>
  <Application>Microsoft Office PowerPoint</Application>
  <PresentationFormat>Bildschirmpräsentation (4:3)</PresentationFormat>
  <Paragraphs>269</Paragraphs>
  <Slides>34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Minion Pro</vt:lpstr>
      <vt:lpstr>Myriad Pro</vt:lpstr>
      <vt:lpstr>Myriad Pro </vt:lpstr>
      <vt:lpstr>Myriad Pro (Textkörper)</vt:lpstr>
      <vt:lpstr>Office</vt:lpstr>
      <vt:lpstr>Towards Low Energy Stream Ciphers</vt:lpstr>
      <vt:lpstr>Contents</vt:lpstr>
      <vt:lpstr>Introduction</vt:lpstr>
      <vt:lpstr>Introduction</vt:lpstr>
      <vt:lpstr>Design goals</vt:lpstr>
      <vt:lpstr>Optimizing energy</vt:lpstr>
      <vt:lpstr>Optimizing energy</vt:lpstr>
      <vt:lpstr>Current state of the art</vt:lpstr>
      <vt:lpstr>Comparison of stream ciphers with block ciphers</vt:lpstr>
      <vt:lpstr>Stream ciphers vs Block Ciphers </vt:lpstr>
      <vt:lpstr>Analyzed ciphers</vt:lpstr>
      <vt:lpstr>Best cipher configurations with respect to energy consumption</vt:lpstr>
      <vt:lpstr>Comparison with block ciphers</vt:lpstr>
      <vt:lpstr>Energy Impact of Design Components</vt:lpstr>
      <vt:lpstr>Unrolling rounds</vt:lpstr>
      <vt:lpstr>Unrolling rounds (2)</vt:lpstr>
      <vt:lpstr>Unrolling rounds (3)</vt:lpstr>
      <vt:lpstr>Unrolling rounds (4)</vt:lpstr>
      <vt:lpstr>Unrolling rounds (5)</vt:lpstr>
      <vt:lpstr>Parabolic behavior with unrolling </vt:lpstr>
      <vt:lpstr>Power consumption shares of Grain v1 for different degrees of unrolling</vt:lpstr>
      <vt:lpstr>Power consumption shares of Trivium for different levels of unrolling</vt:lpstr>
      <vt:lpstr>Energy Impact of Design Components</vt:lpstr>
      <vt:lpstr>Architecture:  Scan flip-flops vs regular ones  (1)</vt:lpstr>
      <vt:lpstr>Architecture:  Scan flip-flops vs regular ones (2)</vt:lpstr>
      <vt:lpstr>Architecture:  Fibonacci vs Galois FSRs(1)</vt:lpstr>
      <vt:lpstr>Architecture:  Fibonacci vs Galois FSRs(2)</vt:lpstr>
      <vt:lpstr>Architecture:  Implementation of round function</vt:lpstr>
      <vt:lpstr>Architecture:  Implementation of round function</vt:lpstr>
      <vt:lpstr>Lessons learned:</vt:lpstr>
      <vt:lpstr>Conclusion</vt:lpstr>
      <vt:lpstr>Conclusion</vt:lpstr>
      <vt:lpstr>Further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Low Energy Stream Ciphers</dc:title>
  <dc:creator>Bacuny</dc:creator>
  <cp:lastModifiedBy>vasily mikhalev</cp:lastModifiedBy>
  <cp:revision>666</cp:revision>
  <cp:lastPrinted>2011-12-09T15:32:35Z</cp:lastPrinted>
  <dcterms:created xsi:type="dcterms:W3CDTF">2010-06-25T06:32:32Z</dcterms:created>
  <dcterms:modified xsi:type="dcterms:W3CDTF">2019-03-28T09:07:20Z</dcterms:modified>
</cp:coreProperties>
</file>